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40" r:id="rId30"/>
    <p:sldId id="33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DD69BEE-9FB5-4B6F-9BC4-DC6168E80C71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50785F4-22FA-4083-850F-E6D20D7EA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9E9B-7374-4292-9DF1-972F4B4A6A84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8EC3-E1D3-478F-AD53-BF4BCE283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7AAA-B6E9-4A50-AA36-384C48A5041B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4C87-3F3F-4ACE-AFE5-863E74FE1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38C1-B169-4B4D-B472-4B572191EA38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A50A-6189-46CE-B44C-EA311A0F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BCCF-3CFC-4817-958C-2649F77CC882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D82D-15DD-4FDB-9AB5-769DAC03F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5CB2-245A-4526-B72A-8A4B9AB048B0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D612-5F0E-4803-9D52-010DD07DA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0424-98BA-4A79-9622-C69AE9E74931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AB32-975D-446E-9F2D-EA126BE76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3752-867E-4B91-B7B0-05186E5088CE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8CD4-F3F5-4352-9359-8EE549B5B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4ECE-7440-4DD3-95EF-1B3D0B2387FB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7FDEA-59C8-4F49-B880-5934C6B82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51D7-A67D-47D3-A9B2-EC2B57515592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DBCE-DFEB-45EF-B867-3C5FFC2F2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19B8-ED61-45C2-B242-6696F0A328AA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64EC-4505-4A6A-B0A8-8BD0EA71D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9AF9-D10F-4D22-B70D-623AF19EE682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0363-1FA9-4410-BDB8-E73543D1B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F440-5080-438B-861C-A72121FAB712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771C-45A4-41C0-B4E0-E013F9F9B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DD64-5B7E-4EA7-95E3-38B3DD545A56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5DC-D22A-48F1-B96F-8E905D57E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896ED4-6987-4717-880B-02A4C8713D1E}" type="datetimeFigureOut">
              <a:rPr lang="en-US"/>
              <a:pPr>
                <a:defRPr/>
              </a:pPr>
              <a:t>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E4BA32-06DB-421D-82DB-AB1782F02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haaretz.com/hasite/images/iht_daily/D060207/bendavid2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Religious Fundamentalism as the End of History? 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tx1"/>
                </a:solidFill>
                <a:latin typeface="Century Gothic" pitchFamily="34" charset="0"/>
              </a:rPr>
              <a:t>The Political Demography of the Abrahamic Faiths</a:t>
            </a:r>
          </a:p>
          <a:p>
            <a:pPr eaLnBrk="1" hangingPunct="1">
              <a:lnSpc>
                <a:spcPct val="80000"/>
              </a:lnSpc>
            </a:pPr>
            <a:endParaRPr lang="en-GB" sz="2400" b="1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1"/>
                </a:solidFill>
                <a:latin typeface="Arial" charset="0"/>
              </a:rPr>
              <a:t>Eric Kaufmann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1"/>
                </a:solidFill>
                <a:latin typeface="Arial" charset="0"/>
              </a:rPr>
              <a:t>Birkbeck College, University of London/Harvard KSG Belfer Center Fellow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e.kaufmann@bbk.ac.uk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Anabaptist Religious Isolates</a:t>
            </a:r>
          </a:p>
        </p:txBody>
      </p:sp>
      <p:sp>
        <p:nvSpPr>
          <p:cNvPr id="22118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Hutterites: 400 in 1880; 50,000 today.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Amish: 5000 in 1900; 230,000 today. Doubling time: 20-25 years. (i.e 4-5 million by 2100)</a:t>
            </a:r>
          </a:p>
          <a:p>
            <a:pPr>
              <a:lnSpc>
                <a:spcPct val="80000"/>
              </a:lnSpc>
            </a:pPr>
            <a:r>
              <a:rPr lang="en-US" sz="2400" b="1" i="1" smtClean="0"/>
              <a:t>Fertility</a:t>
            </a:r>
            <a:r>
              <a:rPr lang="en-US" sz="2400" smtClean="0"/>
              <a:t> has come down somewhat, but remains high: 4.7-6.2 family size</a:t>
            </a:r>
          </a:p>
          <a:p>
            <a:pPr>
              <a:lnSpc>
                <a:spcPct val="80000"/>
              </a:lnSpc>
            </a:pPr>
            <a:r>
              <a:rPr lang="en-US" sz="2400" b="1" i="1" smtClean="0"/>
              <a:t>Retention</a:t>
            </a:r>
            <a:r>
              <a:rPr lang="en-US" sz="2400" smtClean="0"/>
              <a:t> rate has increased from 70 pc among those born pre-1945 to over 90 pc for 1966-75 cohort</a:t>
            </a:r>
          </a:p>
        </p:txBody>
      </p:sp>
      <p:pic>
        <p:nvPicPr>
          <p:cNvPr id="221187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 l="22498" t="18753" b="14064"/>
          <a:stretch>
            <a:fillRect/>
          </a:stretch>
        </p:blipFill>
        <p:spPr>
          <a:xfrm>
            <a:off x="4500563" y="1703388"/>
            <a:ext cx="4392612" cy="4265612"/>
          </a:xfrm>
          <a:ln>
            <a:solidFill>
              <a:schemeClr val="tx1"/>
            </a:solidFill>
          </a:ln>
        </p:spPr>
      </p:pic>
      <p:sp>
        <p:nvSpPr>
          <p:cNvPr id="95236" name="Oval 5"/>
          <p:cNvSpPr>
            <a:spLocks noChangeArrowheads="1"/>
          </p:cNvSpPr>
          <p:nvPr/>
        </p:nvSpPr>
        <p:spPr bwMode="auto">
          <a:xfrm>
            <a:off x="4572000" y="3141663"/>
            <a:ext cx="2087563" cy="5746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2" descr="ultraorthodoxUKUSAimage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3838"/>
            <a:ext cx="8748713" cy="62341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Picture 10"/>
          <p:cNvPicPr>
            <a:picLocks noChangeAspect="1" noChangeArrowheads="1"/>
          </p:cNvPicPr>
          <p:nvPr/>
        </p:nvPicPr>
        <p:blipFill>
          <a:blip r:embed="rId3"/>
          <a:srcRect t="10313" r="52493" b="8438"/>
          <a:stretch>
            <a:fillRect/>
          </a:stretch>
        </p:blipFill>
        <p:spPr bwMode="auto">
          <a:xfrm>
            <a:off x="0" y="188913"/>
            <a:ext cx="4872038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282" name="Rectangle 16"/>
          <p:cNvSpPr>
            <a:spLocks noGrp="1"/>
          </p:cNvSpPr>
          <p:nvPr>
            <p:ph type="body" sz="half" idx="4294967295"/>
          </p:nvPr>
        </p:nvSpPr>
        <p:spPr>
          <a:xfrm>
            <a:off x="5076825" y="476250"/>
            <a:ext cx="4067175" cy="5649913"/>
          </a:xfrm>
        </p:spPr>
        <p:txBody>
          <a:bodyPr/>
          <a:lstStyle/>
          <a:p>
            <a:r>
              <a:rPr lang="en-US" sz="2800" smtClean="0"/>
              <a:t>UK: A Tale of Two Cities: Salford v Leeds</a:t>
            </a:r>
          </a:p>
          <a:p>
            <a:r>
              <a:rPr lang="en-US" sz="2800" smtClean="0"/>
              <a:t>US: </a:t>
            </a:r>
          </a:p>
          <a:p>
            <a:pPr lvl="1"/>
            <a:r>
              <a:rPr lang="en-US" sz="2400" smtClean="0"/>
              <a:t>American Jews have TFR of 1.43. In 2000-6 alone, Haredim increase from 7.2 to 9.4 pc of total.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Kiryas Joel, in Orange Co., New York, nearly triples in population to 18000 between 1990 and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ChangeArrowheads="1"/>
          </p:cNvSpPr>
          <p:nvPr/>
        </p:nvSpPr>
        <p:spPr bwMode="auto">
          <a:xfrm>
            <a:off x="0" y="91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27330" name="Picture 3" descr="http://www.haaretz.com/hasite/images/iht_daily/D060207/bendavid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619250" y="333375"/>
            <a:ext cx="6194425" cy="574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7331" name="Rectangle 4"/>
          <p:cNvSpPr>
            <a:spLocks noChangeArrowheads="1"/>
          </p:cNvSpPr>
          <p:nvPr/>
        </p:nvSpPr>
        <p:spPr bwMode="auto">
          <a:xfrm>
            <a:off x="1619250" y="6165850"/>
            <a:ext cx="605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cs typeface="Times New Roman" pitchFamily="18" charset="0"/>
              </a:rPr>
              <a:t>Source: ‘The Moment of Truth’, </a:t>
            </a:r>
            <a:r>
              <a:rPr lang="en-GB" i="1">
                <a:cs typeface="Times New Roman" pitchFamily="18" charset="0"/>
              </a:rPr>
              <a:t>Ha’aretz</a:t>
            </a:r>
            <a:r>
              <a:rPr lang="en-GB">
                <a:cs typeface="Times New Roman" pitchFamily="18" charset="0"/>
              </a:rPr>
              <a:t>, 8 February 2007</a:t>
            </a:r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Israel: Ultra-Orthodox Jewish Growth</a:t>
            </a:r>
          </a:p>
        </p:txBody>
      </p:sp>
      <p:sp>
        <p:nvSpPr>
          <p:cNvPr id="2293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TFR of 6.49 in 1980-82 increasing to 7.61 in 1990-96; Other Israeli Jews decline 2.61 to 2.27</a:t>
            </a:r>
          </a:p>
          <a:p>
            <a:r>
              <a:rPr lang="en-US" smtClean="0"/>
              <a:t>Proportion set to more than double, to 17% by 2020</a:t>
            </a:r>
          </a:p>
          <a:p>
            <a:r>
              <a:rPr lang="en-US" smtClean="0"/>
              <a:t>No indication of major outflows</a:t>
            </a:r>
          </a:p>
          <a:p>
            <a:r>
              <a:rPr lang="en-US" smtClean="0"/>
              <a:t>Majority of Israeli Jews after 2050?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USA: 20</a:t>
            </a:r>
            <a:r>
              <a:rPr lang="en-GB" sz="4000" baseline="30000" smtClean="0"/>
              <a:t>th</a:t>
            </a:r>
            <a:r>
              <a:rPr lang="en-GB" sz="4000" smtClean="0"/>
              <a:t> c Rise of Evangelical Protestants</a:t>
            </a:r>
          </a:p>
        </p:txBody>
      </p:sp>
      <p:pic>
        <p:nvPicPr>
          <p:cNvPr id="2314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268413"/>
            <a:ext cx="5976937" cy="5135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1692275" y="6491288"/>
            <a:ext cx="370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Hout at al.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Arial" charset="0"/>
              </a:rPr>
              <a:t>Religious Switching No Longer Favours Liberal Denominations</a:t>
            </a:r>
          </a:p>
        </p:txBody>
      </p:sp>
      <p:pic>
        <p:nvPicPr>
          <p:cNvPr id="2334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96975"/>
            <a:ext cx="7543800" cy="547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3475" name="Oval 4"/>
          <p:cNvSpPr>
            <a:spLocks noChangeArrowheads="1"/>
          </p:cNvSpPr>
          <p:nvPr/>
        </p:nvSpPr>
        <p:spPr bwMode="auto">
          <a:xfrm>
            <a:off x="3563938" y="5949950"/>
            <a:ext cx="433387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476" name="Oval 5"/>
          <p:cNvSpPr>
            <a:spLocks noChangeArrowheads="1"/>
          </p:cNvSpPr>
          <p:nvPr/>
        </p:nvSpPr>
        <p:spPr bwMode="auto">
          <a:xfrm>
            <a:off x="3563938" y="4149725"/>
            <a:ext cx="433387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523875"/>
            <a:ext cx="9058275" cy="581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22" name="Text Box 3"/>
          <p:cNvSpPr txBox="1">
            <a:spLocks noChangeArrowheads="1"/>
          </p:cNvSpPr>
          <p:nvPr/>
        </p:nvSpPr>
        <p:spPr bwMode="auto">
          <a:xfrm>
            <a:off x="179388" y="6381750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Lesthaeghe and Neidert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Ethnic/National Differences Fade, but Intra-Religious Gap Widens</a:t>
            </a:r>
          </a:p>
        </p:txBody>
      </p:sp>
      <p:sp>
        <p:nvSpPr>
          <p:cNvPr id="23757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8313" y="1628775"/>
            <a:ext cx="4038600" cy="4886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Catholic-Protestant in US; now Muslim-Christian in Europe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But religious intensity linked to higher fertility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Europe: No clear data by theology, but regular attenders have higher fertility (Adsera 2004; Regnier-Loilier 2008, etc)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Conservative Muslim </a:t>
            </a:r>
            <a:r>
              <a:rPr lang="en-US" sz="2800" u="sng" smtClean="0"/>
              <a:t>and</a:t>
            </a:r>
            <a:r>
              <a:rPr lang="en-US" sz="2800" smtClean="0"/>
              <a:t> Christian immigration to Europe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  <p:graphicFrame>
        <p:nvGraphicFramePr>
          <p:cNvPr id="138581" name="Group 341"/>
          <p:cNvGraphicFramePr>
            <a:graphicFrameLocks noGrp="1"/>
          </p:cNvGraphicFramePr>
          <p:nvPr>
            <p:ph sz="half" idx="4294967295"/>
          </p:nvPr>
        </p:nvGraphicFramePr>
        <p:xfrm>
          <a:off x="4648200" y="1600200"/>
          <a:ext cx="4038600" cy="4632325"/>
        </p:xfrm>
        <a:graphic>
          <a:graphicData uri="http://schemas.openxmlformats.org/drawingml/2006/table">
            <a:tbl>
              <a:tblPr/>
              <a:tblGrid>
                <a:gridCol w="823913"/>
                <a:gridCol w="1254125"/>
                <a:gridCol w="1174750"/>
                <a:gridCol w="785812"/>
              </a:tblGrid>
              <a:tr h="900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Fertility Gap, Women Aged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40-60 (Children Ever Born) in GSS 1972-2006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Biblical Literalist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Homosexuality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Abortion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1972-85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1986-96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1997-2006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ext Box 2"/>
          <p:cNvSpPr txBox="1">
            <a:spLocks noChangeArrowheads="1"/>
          </p:cNvSpPr>
          <p:nvPr/>
        </p:nvSpPr>
        <p:spPr bwMode="auto">
          <a:xfrm>
            <a:off x="5364163" y="0"/>
            <a:ext cx="3240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cs typeface="Arial" charset="0"/>
              </a:rPr>
              <a:t>IIASA, near Vienna</a:t>
            </a:r>
            <a:endParaRPr lang="en-US" sz="3600" b="1">
              <a:cs typeface="Arial" charset="0"/>
            </a:endParaRPr>
          </a:p>
        </p:txBody>
      </p:sp>
      <p:pic>
        <p:nvPicPr>
          <p:cNvPr id="239618" name="Picture 3" descr="IIAS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19" name="Picture 4" descr="IIAS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766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250825" y="2801938"/>
            <a:ext cx="8713788" cy="302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/>
              <a:t>Modern education…liberates men from their attachments to tradition and authority. They realize that their horizon is merely a horizon, not solid land but a mirage…That is why modern man is the </a:t>
            </a:r>
            <a:r>
              <a:rPr lang="en-US" sz="3200" b="1" i="1"/>
              <a:t>last</a:t>
            </a:r>
            <a:r>
              <a:rPr lang="en-US" sz="3200" b="1"/>
              <a:t> man…. (Fukuyama 1992: 306-7)</a:t>
            </a:r>
          </a:p>
        </p:txBody>
      </p:sp>
      <p:pic>
        <p:nvPicPr>
          <p:cNvPr id="18434" name="Picture 9" descr="fukuy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18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3375"/>
            <a:ext cx="4056062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6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3455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Similar Dynamics in USA</a:t>
            </a:r>
          </a:p>
        </p:txBody>
      </p:sp>
      <p:pic>
        <p:nvPicPr>
          <p:cNvPr id="24166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619250"/>
            <a:ext cx="27622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3059113" y="1557338"/>
            <a:ext cx="2592387" cy="4967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2916238" y="2852738"/>
            <a:ext cx="2663825" cy="1871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3048000" y="5224463"/>
            <a:ext cx="2362200" cy="414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2971800" y="5943600"/>
            <a:ext cx="2514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430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ChangeArrowheads="1"/>
          </p:cNvSpPr>
          <p:nvPr/>
        </p:nvSpPr>
        <p:spPr bwMode="auto">
          <a:xfrm>
            <a:off x="0" y="5989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nn-NO">
              <a:cs typeface="Arial" charset="0"/>
            </a:endParaRPr>
          </a:p>
        </p:txBody>
      </p:sp>
      <p:sp>
        <p:nvSpPr>
          <p:cNvPr id="24371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43715" name="Rectangle 4"/>
          <p:cNvSpPr>
            <a:spLocks noChangeArrowheads="1"/>
          </p:cNvSpPr>
          <p:nvPr/>
        </p:nvSpPr>
        <p:spPr bwMode="auto">
          <a:xfrm>
            <a:off x="0" y="0"/>
            <a:ext cx="9144000" cy="15827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n-NO">
              <a:cs typeface="Arial" charset="0"/>
            </a:endParaRPr>
          </a:p>
        </p:txBody>
      </p:sp>
      <p:sp>
        <p:nvSpPr>
          <p:cNvPr id="243716" name="Rectangle 51"/>
          <p:cNvSpPr>
            <a:spLocks noChangeArrowheads="1"/>
          </p:cNvSpPr>
          <p:nvPr/>
        </p:nvSpPr>
        <p:spPr bwMode="auto">
          <a:xfrm>
            <a:off x="900113" y="552450"/>
            <a:ext cx="72882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ja-JP" sz="2800">
                <a:solidFill>
                  <a:schemeClr val="bg1"/>
                </a:solidFill>
                <a:cs typeface="Arial" charset="0"/>
              </a:rPr>
              <a:t>Austria: Projected Proportion Declaring </a:t>
            </a:r>
          </a:p>
          <a:p>
            <a:pPr algn="just"/>
            <a:r>
              <a:rPr lang="en-US" altLang="ja-JP" sz="2800">
                <a:solidFill>
                  <a:schemeClr val="bg1"/>
                </a:solidFill>
                <a:cs typeface="Arial" charset="0"/>
              </a:rPr>
              <a:t>‘No Religion’</a:t>
            </a:r>
          </a:p>
        </p:txBody>
      </p:sp>
      <p:pic>
        <p:nvPicPr>
          <p:cNvPr id="243717" name="Picture 53"/>
          <p:cNvPicPr>
            <a:picLocks noChangeAspect="1" noChangeArrowheads="1"/>
          </p:cNvPicPr>
          <p:nvPr/>
        </p:nvPicPr>
        <p:blipFill>
          <a:blip r:embed="rId3"/>
          <a:srcRect l="6403" t="5367" r="4633"/>
          <a:stretch>
            <a:fillRect/>
          </a:stretch>
        </p:blipFill>
        <p:spPr bwMode="auto">
          <a:xfrm>
            <a:off x="142875" y="1589088"/>
            <a:ext cx="482441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8" name="AutoShape 54"/>
          <p:cNvSpPr>
            <a:spLocks/>
          </p:cNvSpPr>
          <p:nvPr/>
        </p:nvSpPr>
        <p:spPr bwMode="auto">
          <a:xfrm>
            <a:off x="4918075" y="2465388"/>
            <a:ext cx="176213" cy="555625"/>
          </a:xfrm>
          <a:prstGeom prst="rightBrace">
            <a:avLst>
              <a:gd name="adj1" fmla="val 262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n-NO">
              <a:cs typeface="Arial" charset="0"/>
            </a:endParaRPr>
          </a:p>
        </p:txBody>
      </p:sp>
      <p:sp>
        <p:nvSpPr>
          <p:cNvPr id="243719" name="AutoShape 55"/>
          <p:cNvSpPr>
            <a:spLocks/>
          </p:cNvSpPr>
          <p:nvPr/>
        </p:nvSpPr>
        <p:spPr bwMode="auto">
          <a:xfrm>
            <a:off x="4895850" y="4562475"/>
            <a:ext cx="141288" cy="446088"/>
          </a:xfrm>
          <a:prstGeom prst="rightBrace">
            <a:avLst>
              <a:gd name="adj1" fmla="val 263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n-NO">
              <a:cs typeface="Arial" charset="0"/>
            </a:endParaRPr>
          </a:p>
        </p:txBody>
      </p:sp>
      <p:sp>
        <p:nvSpPr>
          <p:cNvPr id="243720" name="AutoShape 56"/>
          <p:cNvSpPr>
            <a:spLocks/>
          </p:cNvSpPr>
          <p:nvPr/>
        </p:nvSpPr>
        <p:spPr bwMode="auto">
          <a:xfrm>
            <a:off x="4872038" y="3471863"/>
            <a:ext cx="141287" cy="446087"/>
          </a:xfrm>
          <a:prstGeom prst="rightBrace">
            <a:avLst>
              <a:gd name="adj1" fmla="val 263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n-NO">
              <a:cs typeface="Arial" charset="0"/>
            </a:endParaRPr>
          </a:p>
        </p:txBody>
      </p:sp>
      <p:sp>
        <p:nvSpPr>
          <p:cNvPr id="243721" name="Text Box 57"/>
          <p:cNvSpPr txBox="1">
            <a:spLocks noChangeArrowheads="1"/>
          </p:cNvSpPr>
          <p:nvPr/>
        </p:nvSpPr>
        <p:spPr bwMode="auto">
          <a:xfrm>
            <a:off x="5822950" y="1643063"/>
            <a:ext cx="260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cs typeface="Arial" charset="0"/>
              </a:rPr>
              <a:t>Assuming:</a:t>
            </a:r>
          </a:p>
        </p:txBody>
      </p:sp>
      <p:sp>
        <p:nvSpPr>
          <p:cNvPr id="243722" name="Text Box 61"/>
          <p:cNvSpPr txBox="1">
            <a:spLocks noChangeArrowheads="1"/>
          </p:cNvSpPr>
          <p:nvPr/>
        </p:nvSpPr>
        <p:spPr bwMode="auto">
          <a:xfrm>
            <a:off x="5099050" y="4583113"/>
            <a:ext cx="378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Arial" charset="0"/>
              </a:rPr>
              <a:t>Low secularization trend</a:t>
            </a:r>
            <a:endParaRPr lang="en-GB" sz="2400">
              <a:cs typeface="Arial" charset="0"/>
            </a:endParaRPr>
          </a:p>
        </p:txBody>
      </p:sp>
      <p:sp>
        <p:nvSpPr>
          <p:cNvPr id="243723" name="Text Box 62"/>
          <p:cNvSpPr txBox="1">
            <a:spLocks noChangeArrowheads="1"/>
          </p:cNvSpPr>
          <p:nvPr/>
        </p:nvSpPr>
        <p:spPr bwMode="auto">
          <a:xfrm>
            <a:off x="5097463" y="3449638"/>
            <a:ext cx="415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Arial" charset="0"/>
              </a:rPr>
              <a:t>Constant secularization trend</a:t>
            </a:r>
            <a:endParaRPr lang="en-GB" sz="2400">
              <a:cs typeface="Arial" charset="0"/>
            </a:endParaRPr>
          </a:p>
        </p:txBody>
      </p:sp>
      <p:sp>
        <p:nvSpPr>
          <p:cNvPr id="243724" name="Text Box 63"/>
          <p:cNvSpPr txBox="1">
            <a:spLocks noChangeArrowheads="1"/>
          </p:cNvSpPr>
          <p:nvPr/>
        </p:nvSpPr>
        <p:spPr bwMode="auto">
          <a:xfrm>
            <a:off x="5084763" y="2559050"/>
            <a:ext cx="3992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Arial" charset="0"/>
              </a:rPr>
              <a:t>High secularization trend</a:t>
            </a:r>
            <a:endParaRPr lang="en-GB" sz="2400">
              <a:cs typeface="Arial" charset="0"/>
            </a:endParaRPr>
          </a:p>
        </p:txBody>
      </p:sp>
      <p:pic>
        <p:nvPicPr>
          <p:cNvPr id="24372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0"/>
            <a:ext cx="1042987" cy="692150"/>
          </a:xfrm>
          <a:prstGeom prst="rect">
            <a:avLst/>
          </a:prstGeom>
          <a:noFill/>
          <a:ln w="0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24372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1550" cy="644525"/>
          </a:xfrm>
          <a:prstGeom prst="rect">
            <a:avLst/>
          </a:prstGeom>
          <a:noFill/>
          <a:ln w="0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graphicFrame>
        <p:nvGraphicFramePr>
          <p:cNvPr id="59408" name="Group 16"/>
          <p:cNvGraphicFramePr>
            <a:graphicFrameLocks noGrp="1"/>
          </p:cNvGraphicFramePr>
          <p:nvPr/>
        </p:nvGraphicFramePr>
        <p:xfrm>
          <a:off x="5867400" y="5013325"/>
          <a:ext cx="2163763" cy="1692275"/>
        </p:xfrm>
        <a:graphic>
          <a:graphicData uri="http://schemas.openxmlformats.org/drawingml/2006/table">
            <a:tbl>
              <a:tblPr/>
              <a:tblGrid>
                <a:gridCol w="1249363"/>
                <a:gridCol w="723900"/>
                <a:gridCol w="1905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" marR="5" marT="5" marB="5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Austria, TFR 2001</a:t>
                      </a:r>
                    </a:p>
                  </a:txBody>
                  <a:tcPr marL="5" marR="5" marT="5" marB="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" marR="5" marT="5" marB="5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Roman Catholics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1.32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Protestants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Muslims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2.34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Without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0.86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19050" marR="19050" marT="19050" marB="1905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41" name="AutoShape 49"/>
          <p:cNvSpPr>
            <a:spLocks noChangeArrowheads="1"/>
          </p:cNvSpPr>
          <p:nvPr/>
        </p:nvSpPr>
        <p:spPr bwMode="auto">
          <a:xfrm>
            <a:off x="5795963" y="6237288"/>
            <a:ext cx="2232025" cy="2873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2" name="AutoShape 50"/>
          <p:cNvSpPr>
            <a:spLocks noChangeArrowheads="1"/>
          </p:cNvSpPr>
          <p:nvPr/>
        </p:nvSpPr>
        <p:spPr bwMode="auto">
          <a:xfrm>
            <a:off x="5795963" y="5373688"/>
            <a:ext cx="2232025" cy="2873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1" grpId="0" animBg="1"/>
      <p:bldP spid="594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smtClean="0"/>
              <a:t>Islamism and Fertility</a:t>
            </a:r>
          </a:p>
        </p:txBody>
      </p:sp>
      <p:sp>
        <p:nvSpPr>
          <p:cNvPr id="24576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25538"/>
            <a:ext cx="8435975" cy="5543550"/>
          </a:xfrm>
        </p:spPr>
        <p:txBody>
          <a:bodyPr/>
          <a:lstStyle/>
          <a:p>
            <a:r>
              <a:rPr lang="en-US" sz="2800" smtClean="0"/>
              <a:t>‘Our country has a lot of capacity. It has the capacity for many children to grow in it…</a:t>
            </a:r>
            <a:r>
              <a:rPr lang="en-GB" sz="2800" smtClean="0"/>
              <a:t>Westerners have got problems. Because their population growth is negative, they are worried and fear that if our population increases, we will triumph over them.’</a:t>
            </a:r>
            <a:r>
              <a:rPr lang="en-US" sz="2800" smtClean="0"/>
              <a:t> – Mahmoud Ahmadinedjad, 2006</a:t>
            </a:r>
          </a:p>
          <a:p>
            <a:r>
              <a:rPr lang="en-US" sz="2800" smtClean="0"/>
              <a:t>‘You people are supporting…the enemies of Islam and Muslims...Personnel were trained to distribute family planning pills. The aim of this project is to persuade the young girls to commit adultery’ – Taliban Council note to murdered family planning clinic employee, Kandahar,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Is Islam Different?</a:t>
            </a:r>
          </a:p>
        </p:txBody>
      </p:sp>
      <p:sp>
        <p:nvSpPr>
          <p:cNvPr id="2478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Yet Islamic governments (i.e. Pakistan, Iran) promote family planning. Fatwas obtained.</a:t>
            </a:r>
          </a:p>
          <a:p>
            <a:r>
              <a:rPr lang="en-US" smtClean="0"/>
              <a:t>Most Muslim countries more conformist in religious terms (ie fewer seculars, less switching)</a:t>
            </a:r>
          </a:p>
          <a:p>
            <a:r>
              <a:rPr lang="en-US" smtClean="0"/>
              <a:t>Second Demographic Transition More Muted</a:t>
            </a:r>
          </a:p>
          <a:p>
            <a:r>
              <a:rPr lang="en-US" smtClean="0"/>
              <a:t>Puritanical Islam associated with cities, vs. rural heterodoxy/folk 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8713787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58" name="Text Box 8"/>
          <p:cNvSpPr txBox="1">
            <a:spLocks noChangeArrowheads="1"/>
          </p:cNvSpPr>
          <p:nvPr/>
        </p:nvSpPr>
        <p:spPr bwMode="auto">
          <a:xfrm>
            <a:off x="179388" y="649128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Turkish National Statistics 2007, and own calculations. </a:t>
            </a:r>
          </a:p>
        </p:txBody>
      </p:sp>
      <p:sp>
        <p:nvSpPr>
          <p:cNvPr id="249859" name="Rectangle 4"/>
          <p:cNvSpPr>
            <a:spLocks noChangeArrowheads="1"/>
          </p:cNvSpPr>
          <p:nvPr/>
        </p:nvSpPr>
        <p:spPr bwMode="auto">
          <a:xfrm>
            <a:off x="250825" y="404813"/>
            <a:ext cx="867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No Evidence of Compositional Effects in Muslim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ChangeArrowheads="1"/>
          </p:cNvSpPr>
          <p:nvPr/>
        </p:nvSpPr>
        <p:spPr bwMode="auto">
          <a:xfrm>
            <a:off x="-2139950" y="178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519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92150"/>
            <a:ext cx="907415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7" name="Rectangle 4"/>
          <p:cNvSpPr>
            <a:spLocks noChangeArrowheads="1"/>
          </p:cNvSpPr>
          <p:nvPr/>
        </p:nvSpPr>
        <p:spPr bwMode="auto">
          <a:xfrm>
            <a:off x="250825" y="5876925"/>
            <a:ext cx="83518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Source: WVS 1999-2000. N = 2796 respondents in towns under 10,000 and 1561 respondents in cities over 100,000. Asked in Algeria, Bangladesh, Indonesia, Jordan, Pakistan, Nigeria and Egypt. </a:t>
            </a:r>
            <a:endParaRPr lang="en-GB" sz="1600" b="1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Conclusion: Demographic Trends</a:t>
            </a:r>
          </a:p>
        </p:txBody>
      </p:sp>
      <p:sp>
        <p:nvSpPr>
          <p:cNvPr id="2539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Conservative religion growing fastest in Israel/diaspora (change within a decade), major change 2010-2050</a:t>
            </a:r>
          </a:p>
          <a:p>
            <a:pPr>
              <a:lnSpc>
                <a:spcPct val="90000"/>
              </a:lnSpc>
            </a:pPr>
            <a:r>
              <a:rPr lang="en-US" smtClean="0"/>
              <a:t>In the US and Europe, the change will take place slowly, over generations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Muslim world: more like US/Europe. Conservative advantage should grow with modernization </a:t>
            </a:r>
          </a:p>
          <a:p>
            <a:pPr>
              <a:lnSpc>
                <a:spcPct val="90000"/>
              </a:lnSpc>
            </a:pPr>
            <a:r>
              <a:rPr lang="en-US" smtClean="0"/>
              <a:t>Driven by demography and retention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smtClean="0"/>
              <a:t>Did it Happen Before?: </a:t>
            </a:r>
            <a:br>
              <a:rPr lang="en-GB" sz="4000" smtClean="0"/>
            </a:br>
            <a:r>
              <a:rPr lang="en-GB" sz="4000" smtClean="0"/>
              <a:t>The Rise of Christianity </a:t>
            </a:r>
            <a:endParaRPr lang="en-US" sz="4000" smtClean="0"/>
          </a:p>
        </p:txBody>
      </p:sp>
      <p:sp>
        <p:nvSpPr>
          <p:cNvPr id="2560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600" smtClean="0"/>
              <a:t>40 converts in 30 A.D. to over 6 million adherents by 300 A.D. (Stark 1997)</a:t>
            </a:r>
          </a:p>
          <a:p>
            <a:pPr>
              <a:lnSpc>
                <a:spcPct val="90000"/>
              </a:lnSpc>
            </a:pPr>
            <a:r>
              <a:rPr lang="en-GB" sz="2600" smtClean="0"/>
              <a:t>Cared for sick during regular plagues, lowering mortality</a:t>
            </a:r>
          </a:p>
          <a:p>
            <a:pPr>
              <a:lnSpc>
                <a:spcPct val="90000"/>
              </a:lnSpc>
            </a:pPr>
            <a:r>
              <a:rPr lang="en-GB" sz="2600" smtClean="0"/>
              <a:t>Encouraged pro-family ethos (as opposed to pagans’ macho ethos), attracting female converts and raising fertility rate</a:t>
            </a:r>
          </a:p>
          <a:p>
            <a:pPr>
              <a:lnSpc>
                <a:spcPct val="90000"/>
              </a:lnSpc>
            </a:pPr>
            <a:r>
              <a:rPr lang="en-GB" sz="2600" smtClean="0"/>
              <a:t>40 percent growth per decade for 10 generations, same as Mormons in USA in past century</a:t>
            </a:r>
          </a:p>
          <a:p>
            <a:pPr>
              <a:lnSpc>
                <a:spcPct val="90000"/>
              </a:lnSpc>
            </a:pPr>
            <a:r>
              <a:rPr lang="en-GB" sz="2600" smtClean="0"/>
              <a:t>Reached 'tipping point' and then became established in 312</a:t>
            </a: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en-US" smtClean="0"/>
              <a:t>So what if they replace us?</a:t>
            </a:r>
          </a:p>
        </p:txBody>
      </p:sp>
      <p:sp>
        <p:nvSpPr>
          <p:cNvPr id="25805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mtClean="0"/>
              <a:t>Maybe a strongly conservative society can be democratic and capitalist, but unlikely to be liberal and post-historical</a:t>
            </a:r>
          </a:p>
          <a:p>
            <a:pPr>
              <a:lnSpc>
                <a:spcPct val="90000"/>
              </a:lnSpc>
            </a:pPr>
            <a:r>
              <a:rPr lang="en-US" smtClean="0"/>
              <a:t>Difficult to hygienically separate trends in private belief from hegemony in public politics (i.e. US: public religion, liquor, abortion, homosexuality)</a:t>
            </a:r>
          </a:p>
          <a:p>
            <a:pPr>
              <a:lnSpc>
                <a:spcPct val="90000"/>
              </a:lnSpc>
            </a:pPr>
            <a:r>
              <a:rPr lang="en-US" smtClean="0"/>
              <a:t>Security Threat? Depends on quietist vs temporal mode. 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Security Issues</a:t>
            </a:r>
          </a:p>
        </p:txBody>
      </p:sp>
      <p:sp>
        <p:nvSpPr>
          <p:cNvPr id="26009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341438"/>
            <a:ext cx="8229600" cy="4813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Conservatives are often quietist or pragmatic: i.e. Haredim, Mormons, Pan-Islamists. But a militant fringe, ie Yigal Amir and </a:t>
            </a:r>
            <a:r>
              <a:rPr lang="en-US" i="1" smtClean="0"/>
              <a:t>Hesder</a:t>
            </a:r>
            <a:r>
              <a:rPr lang="en-US" smtClean="0"/>
              <a:t> students; US anti-abortionists; Islamic jihadis. </a:t>
            </a:r>
          </a:p>
          <a:p>
            <a:pPr>
              <a:lnSpc>
                <a:spcPct val="80000"/>
              </a:lnSpc>
            </a:pPr>
            <a:r>
              <a:rPr lang="en-US" smtClean="0"/>
              <a:t>Islam seems most politicized, but also least demographically polarized; Judaism has least demographic radicalism</a:t>
            </a:r>
          </a:p>
          <a:p>
            <a:pPr>
              <a:lnSpc>
                <a:spcPct val="80000"/>
              </a:lnSpc>
            </a:pPr>
            <a:r>
              <a:rPr lang="en-US" smtClean="0"/>
              <a:t>All religious militants are fundamentalist, though not all fundamentalists are militant.</a:t>
            </a:r>
          </a:p>
          <a:p>
            <a:pPr>
              <a:lnSpc>
                <a:spcPct val="80000"/>
              </a:lnSpc>
            </a:pPr>
            <a:r>
              <a:rPr lang="en-US" smtClean="0"/>
              <a:t>Increase in religious violence, but not necessarily an increase in total violence (Toft 2007)</a:t>
            </a:r>
          </a:p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   </a:t>
            </a:r>
            <a:r>
              <a:rPr lang="en-US" b="1" smtClean="0">
                <a:latin typeface="Arial" charset="0"/>
              </a:rPr>
              <a:t>Social cohesion is a necessity and mankind has never yet succeeded in enforcing social cohesion by merely rational arguments. Every community is exposed to two opposite dangers; ossification through too much discipline and reverence for tradition…or subjection to foreign conquest, through the growth of an individualism…that makes cooperation impossible. (Russell 1946: 22) </a:t>
            </a:r>
          </a:p>
          <a:p>
            <a:pPr eaLnBrk="1" hangingPunct="1">
              <a:buFont typeface="Arial" charset="0"/>
              <a:buNone/>
            </a:pPr>
            <a:endParaRPr lang="en-US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Project Website</a:t>
            </a:r>
            <a:endParaRPr lang="en-US" smtClean="0"/>
          </a:p>
        </p:txBody>
      </p:sp>
      <p:sp>
        <p:nvSpPr>
          <p:cNvPr id="262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http://www.sneps.net/RD/religdem.html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 Far, Fukuyama is Right (about the western core)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Liberal democracy and capitalism has weathered:</a:t>
            </a:r>
          </a:p>
          <a:p>
            <a:pPr lvl="1" eaLnBrk="1" hangingPunct="1"/>
            <a:r>
              <a:rPr lang="en-US" smtClean="0"/>
              <a:t>‘Barbarians at the gates’ (technology)</a:t>
            </a:r>
          </a:p>
          <a:p>
            <a:pPr lvl="1" eaLnBrk="1" hangingPunct="1"/>
            <a:r>
              <a:rPr lang="en-US" smtClean="0"/>
              <a:t>Economic contradictions and crises (Marx)</a:t>
            </a:r>
          </a:p>
          <a:p>
            <a:pPr lvl="1" eaLnBrk="1" hangingPunct="1"/>
            <a:r>
              <a:rPr lang="en-US" smtClean="0"/>
              <a:t>The challenge of socialism</a:t>
            </a:r>
          </a:p>
          <a:p>
            <a:pPr lvl="1" eaLnBrk="1" hangingPunct="1"/>
            <a:r>
              <a:rPr lang="en-US" smtClean="0"/>
              <a:t>Social breakdown, crime, decline of saving/work ethic (Bell)</a:t>
            </a:r>
          </a:p>
          <a:p>
            <a:pPr lvl="1" eaLnBrk="1" hangingPunct="1"/>
            <a:r>
              <a:rPr lang="en-US" smtClean="0"/>
              <a:t>But is the system demographically sustainable? Could it be conquered from ‘inside’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>Demographic Transition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557338"/>
            <a:ext cx="4427538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Begins in Europe in late 18</a:t>
            </a:r>
            <a:r>
              <a:rPr lang="en-GB" sz="2800" baseline="30000" smtClean="0"/>
              <a:t>th</a:t>
            </a:r>
            <a:r>
              <a:rPr lang="en-GB" sz="2800" smtClean="0"/>
              <a:t> c.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Spreads to much of the rest of the world in 20</a:t>
            </a:r>
            <a:r>
              <a:rPr lang="en-GB" sz="2800" baseline="30000" smtClean="0"/>
              <a:t>th</a:t>
            </a:r>
            <a:r>
              <a:rPr lang="en-GB" sz="2800" smtClean="0"/>
              <a:t> c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TFR below 2.1 in most of East Asia, Brazil, Kerala, Tunisia, Iran…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World TFR is just 2.55. UN predicts World TFR falling below replacement by 2085</a:t>
            </a:r>
            <a:endParaRPr lang="en-US" sz="28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951038"/>
            <a:ext cx="4608513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Fertility_rate_world_map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8785225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4"/>
          <a:srcRect l="39375" t="26250" r="13126" b="6563"/>
          <a:stretch>
            <a:fillRect/>
          </a:stretch>
        </p:blipFill>
        <p:spPr bwMode="auto">
          <a:xfrm>
            <a:off x="7370763" y="4481513"/>
            <a:ext cx="1773237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7" name="Picture 4" descr="jackson-graying-1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9675" y="0"/>
            <a:ext cx="1584325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8" name="Picture 5" descr="wattenber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57313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1619250" y="115888"/>
            <a:ext cx="57610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Global Depopulation?: Total Fertility Rates by Country, 2008</a:t>
            </a: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395288" y="58769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CIA World Fact Book 2008</a:t>
            </a:r>
          </a:p>
        </p:txBody>
      </p:sp>
      <p:sp>
        <p:nvSpPr>
          <p:cNvPr id="26631" name="Oval 3"/>
          <p:cNvSpPr>
            <a:spLocks noChangeArrowheads="1"/>
          </p:cNvSpPr>
          <p:nvPr/>
        </p:nvSpPr>
        <p:spPr bwMode="auto">
          <a:xfrm>
            <a:off x="107950" y="3860800"/>
            <a:ext cx="647700" cy="431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Second Demographic Transition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628775"/>
            <a:ext cx="4038600" cy="4525963"/>
          </a:xfrm>
        </p:spPr>
        <p:txBody>
          <a:bodyPr/>
          <a:lstStyle/>
          <a:p>
            <a:r>
              <a:rPr lang="en-US" sz="2800" smtClean="0"/>
              <a:t>Below Replacement fertility</a:t>
            </a:r>
          </a:p>
          <a:p>
            <a:r>
              <a:rPr lang="en-US" sz="2800" smtClean="0"/>
              <a:t>No sign of a rebound</a:t>
            </a:r>
          </a:p>
          <a:p>
            <a:r>
              <a:rPr lang="en-US" sz="2800" smtClean="0"/>
              <a:t>**Values, not material constraints, determine fertility (Lesthaeghe &amp; Surkyn 1988; van de Kaa 1987)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1773238"/>
            <a:ext cx="4932363" cy="4256087"/>
          </a:xfrm>
          <a:solidFill>
            <a:srgbClr val="000000"/>
          </a:solidFill>
          <a:ln>
            <a:solidFill>
              <a:schemeClr val="tx1"/>
            </a:solidFill>
          </a:ln>
        </p:spPr>
      </p:pic>
      <p:cxnSp>
        <p:nvCxnSpPr>
          <p:cNvPr id="28676" name="AutoShape 7"/>
          <p:cNvCxnSpPr>
            <a:cxnSpLocks noChangeShapeType="1"/>
          </p:cNvCxnSpPr>
          <p:nvPr/>
        </p:nvCxnSpPr>
        <p:spPr bwMode="auto">
          <a:xfrm>
            <a:off x="3924300" y="3789363"/>
            <a:ext cx="4932363" cy="15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342900"/>
            <a:ext cx="7772400" cy="419100"/>
          </a:xfrm>
        </p:spPr>
        <p:txBody>
          <a:bodyPr/>
          <a:lstStyle/>
          <a:p>
            <a:r>
              <a:rPr lang="en-US" sz="2800" smtClean="0"/>
              <a:t>World's Oldest Countries, 2000 and 2050</a:t>
            </a:r>
          </a:p>
        </p:txBody>
      </p:sp>
      <p:grpSp>
        <p:nvGrpSpPr>
          <p:cNvPr id="30722" name="Group 3"/>
          <p:cNvGrpSpPr>
            <a:grpSpLocks/>
          </p:cNvGrpSpPr>
          <p:nvPr/>
        </p:nvGrpSpPr>
        <p:grpSpPr bwMode="auto">
          <a:xfrm>
            <a:off x="1042988" y="1125538"/>
            <a:ext cx="7416800" cy="4972050"/>
            <a:chOff x="0" y="0"/>
            <a:chExt cx="1920" cy="13239"/>
          </a:xfrm>
        </p:grpSpPr>
        <p:sp>
          <p:nvSpPr>
            <p:cNvPr id="30729" name="Rectangle 4"/>
            <p:cNvSpPr>
              <a:spLocks noChangeArrowheads="1"/>
            </p:cNvSpPr>
            <p:nvPr/>
          </p:nvSpPr>
          <p:spPr bwMode="auto">
            <a:xfrm>
              <a:off x="5" y="5"/>
              <a:ext cx="687" cy="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Country</a:t>
              </a:r>
              <a:endParaRPr lang="en-US" sz="1600" b="1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30" name="Rectangle 5"/>
            <p:cNvSpPr>
              <a:spLocks noChangeArrowheads="1"/>
            </p:cNvSpPr>
            <p:nvPr/>
          </p:nvSpPr>
          <p:spPr bwMode="auto">
            <a:xfrm>
              <a:off x="692" y="5"/>
              <a:ext cx="22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31" name="Rectangle 6"/>
            <p:cNvSpPr>
              <a:spLocks noChangeArrowheads="1"/>
            </p:cNvSpPr>
            <p:nvPr/>
          </p:nvSpPr>
          <p:spPr bwMode="auto">
            <a:xfrm>
              <a:off x="916" y="0"/>
              <a:ext cx="98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32" name="Rectangle 7"/>
            <p:cNvSpPr>
              <a:spLocks noChangeArrowheads="1"/>
            </p:cNvSpPr>
            <p:nvPr/>
          </p:nvSpPr>
          <p:spPr bwMode="auto">
            <a:xfrm>
              <a:off x="702" y="408"/>
              <a:ext cx="26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15-59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33" name="Rectangle 8"/>
            <p:cNvSpPr>
              <a:spLocks noChangeArrowheads="1"/>
            </p:cNvSpPr>
            <p:nvPr/>
          </p:nvSpPr>
          <p:spPr bwMode="auto">
            <a:xfrm>
              <a:off x="962" y="408"/>
              <a:ext cx="271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60+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34" name="Rectangle 9"/>
            <p:cNvSpPr>
              <a:spLocks noChangeArrowheads="1"/>
            </p:cNvSpPr>
            <p:nvPr/>
          </p:nvSpPr>
          <p:spPr bwMode="auto">
            <a:xfrm>
              <a:off x="1233" y="408"/>
              <a:ext cx="15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35" name="Rectangle 10"/>
            <p:cNvSpPr>
              <a:spLocks noChangeArrowheads="1"/>
            </p:cNvSpPr>
            <p:nvPr/>
          </p:nvSpPr>
          <p:spPr bwMode="auto">
            <a:xfrm>
              <a:off x="1383" y="408"/>
              <a:ext cx="283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15-59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36" name="Rectangle 11"/>
            <p:cNvSpPr>
              <a:spLocks noChangeArrowheads="1"/>
            </p:cNvSpPr>
            <p:nvPr/>
          </p:nvSpPr>
          <p:spPr bwMode="auto">
            <a:xfrm>
              <a:off x="1666" y="408"/>
              <a:ext cx="209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60+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37" name="Rectangle 12"/>
            <p:cNvSpPr>
              <a:spLocks noChangeArrowheads="1"/>
            </p:cNvSpPr>
            <p:nvPr/>
          </p:nvSpPr>
          <p:spPr bwMode="auto">
            <a:xfrm>
              <a:off x="5" y="99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Italy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38" name="Rectangle 13"/>
            <p:cNvSpPr>
              <a:spLocks noChangeArrowheads="1"/>
            </p:cNvSpPr>
            <p:nvPr/>
          </p:nvSpPr>
          <p:spPr bwMode="auto">
            <a:xfrm>
              <a:off x="692" y="99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39" name="Rectangle 14"/>
            <p:cNvSpPr>
              <a:spLocks noChangeArrowheads="1"/>
            </p:cNvSpPr>
            <p:nvPr/>
          </p:nvSpPr>
          <p:spPr bwMode="auto">
            <a:xfrm>
              <a:off x="952" y="99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24.1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40" name="Rectangle 15"/>
            <p:cNvSpPr>
              <a:spLocks noChangeArrowheads="1"/>
            </p:cNvSpPr>
            <p:nvPr/>
          </p:nvSpPr>
          <p:spPr bwMode="auto">
            <a:xfrm>
              <a:off x="1223" y="99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41" name="Rectangle 16"/>
            <p:cNvSpPr>
              <a:spLocks noChangeArrowheads="1"/>
            </p:cNvSpPr>
            <p:nvPr/>
          </p:nvSpPr>
          <p:spPr bwMode="auto">
            <a:xfrm>
              <a:off x="1373" y="99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46.2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42" name="Rectangle 17"/>
            <p:cNvSpPr>
              <a:spLocks noChangeArrowheads="1"/>
            </p:cNvSpPr>
            <p:nvPr/>
          </p:nvSpPr>
          <p:spPr bwMode="auto">
            <a:xfrm>
              <a:off x="1656" y="99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42.3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43" name="Rectangle 18"/>
            <p:cNvSpPr>
              <a:spLocks noChangeArrowheads="1"/>
            </p:cNvSpPr>
            <p:nvPr/>
          </p:nvSpPr>
          <p:spPr bwMode="auto">
            <a:xfrm>
              <a:off x="5" y="148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Greece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44" name="Rectangle 19"/>
            <p:cNvSpPr>
              <a:spLocks noChangeArrowheads="1"/>
            </p:cNvSpPr>
            <p:nvPr/>
          </p:nvSpPr>
          <p:spPr bwMode="auto">
            <a:xfrm>
              <a:off x="692" y="148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45" name="Rectangle 20"/>
            <p:cNvSpPr>
              <a:spLocks noChangeArrowheads="1"/>
            </p:cNvSpPr>
            <p:nvPr/>
          </p:nvSpPr>
          <p:spPr bwMode="auto">
            <a:xfrm>
              <a:off x="952" y="148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23.4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46" name="Rectangle 21"/>
            <p:cNvSpPr>
              <a:spLocks noChangeArrowheads="1"/>
            </p:cNvSpPr>
            <p:nvPr/>
          </p:nvSpPr>
          <p:spPr bwMode="auto">
            <a:xfrm>
              <a:off x="1223" y="148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47" name="Rectangle 22"/>
            <p:cNvSpPr>
              <a:spLocks noChangeArrowheads="1"/>
            </p:cNvSpPr>
            <p:nvPr/>
          </p:nvSpPr>
          <p:spPr bwMode="auto">
            <a:xfrm>
              <a:off x="1373" y="148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46.2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48" name="Rectangle 23"/>
            <p:cNvSpPr>
              <a:spLocks noChangeArrowheads="1"/>
            </p:cNvSpPr>
            <p:nvPr/>
          </p:nvSpPr>
          <p:spPr bwMode="auto">
            <a:xfrm>
              <a:off x="1656" y="148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49" name="Rectangle 24"/>
            <p:cNvSpPr>
              <a:spLocks noChangeArrowheads="1"/>
            </p:cNvSpPr>
            <p:nvPr/>
          </p:nvSpPr>
          <p:spPr bwMode="auto">
            <a:xfrm>
              <a:off x="5" y="197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Germany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50" name="Rectangle 25"/>
            <p:cNvSpPr>
              <a:spLocks noChangeArrowheads="1"/>
            </p:cNvSpPr>
            <p:nvPr/>
          </p:nvSpPr>
          <p:spPr bwMode="auto">
            <a:xfrm>
              <a:off x="692" y="197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51" name="Rectangle 26"/>
            <p:cNvSpPr>
              <a:spLocks noChangeArrowheads="1"/>
            </p:cNvSpPr>
            <p:nvPr/>
          </p:nvSpPr>
          <p:spPr bwMode="auto">
            <a:xfrm>
              <a:off x="952" y="197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23.2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52" name="Rectangle 27"/>
            <p:cNvSpPr>
              <a:spLocks noChangeArrowheads="1"/>
            </p:cNvSpPr>
            <p:nvPr/>
          </p:nvSpPr>
          <p:spPr bwMode="auto">
            <a:xfrm>
              <a:off x="1223" y="197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53" name="Rectangle 28"/>
            <p:cNvSpPr>
              <a:spLocks noChangeArrowheads="1"/>
            </p:cNvSpPr>
            <p:nvPr/>
          </p:nvSpPr>
          <p:spPr bwMode="auto">
            <a:xfrm>
              <a:off x="1373" y="197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54" name="Rectangle 29"/>
            <p:cNvSpPr>
              <a:spLocks noChangeArrowheads="1"/>
            </p:cNvSpPr>
            <p:nvPr/>
          </p:nvSpPr>
          <p:spPr bwMode="auto">
            <a:xfrm>
              <a:off x="1656" y="197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55" name="Rectangle 30"/>
            <p:cNvSpPr>
              <a:spLocks noChangeArrowheads="1"/>
            </p:cNvSpPr>
            <p:nvPr/>
          </p:nvSpPr>
          <p:spPr bwMode="auto">
            <a:xfrm>
              <a:off x="5" y="246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Japan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56" name="Rectangle 31"/>
            <p:cNvSpPr>
              <a:spLocks noChangeArrowheads="1"/>
            </p:cNvSpPr>
            <p:nvPr/>
          </p:nvSpPr>
          <p:spPr bwMode="auto">
            <a:xfrm>
              <a:off x="692" y="246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57" name="Rectangle 32"/>
            <p:cNvSpPr>
              <a:spLocks noChangeArrowheads="1"/>
            </p:cNvSpPr>
            <p:nvPr/>
          </p:nvSpPr>
          <p:spPr bwMode="auto">
            <a:xfrm>
              <a:off x="952" y="246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23.2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58" name="Rectangle 33"/>
            <p:cNvSpPr>
              <a:spLocks noChangeArrowheads="1"/>
            </p:cNvSpPr>
            <p:nvPr/>
          </p:nvSpPr>
          <p:spPr bwMode="auto">
            <a:xfrm>
              <a:off x="1223" y="246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59" name="Rectangle 34"/>
            <p:cNvSpPr>
              <a:spLocks noChangeArrowheads="1"/>
            </p:cNvSpPr>
            <p:nvPr/>
          </p:nvSpPr>
          <p:spPr bwMode="auto">
            <a:xfrm>
              <a:off x="1373" y="246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45.2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60" name="Rectangle 35"/>
            <p:cNvSpPr>
              <a:spLocks noChangeArrowheads="1"/>
            </p:cNvSpPr>
            <p:nvPr/>
          </p:nvSpPr>
          <p:spPr bwMode="auto">
            <a:xfrm>
              <a:off x="1656" y="246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42.3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61" name="Rectangle 36"/>
            <p:cNvSpPr>
              <a:spLocks noChangeArrowheads="1"/>
            </p:cNvSpPr>
            <p:nvPr/>
          </p:nvSpPr>
          <p:spPr bwMode="auto">
            <a:xfrm>
              <a:off x="5" y="295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Sweden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62" name="Rectangle 37"/>
            <p:cNvSpPr>
              <a:spLocks noChangeArrowheads="1"/>
            </p:cNvSpPr>
            <p:nvPr/>
          </p:nvSpPr>
          <p:spPr bwMode="auto">
            <a:xfrm>
              <a:off x="692" y="295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59.4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63" name="Rectangle 38"/>
            <p:cNvSpPr>
              <a:spLocks noChangeArrowheads="1"/>
            </p:cNvSpPr>
            <p:nvPr/>
          </p:nvSpPr>
          <p:spPr bwMode="auto">
            <a:xfrm>
              <a:off x="952" y="295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22.4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64" name="Rectangle 39"/>
            <p:cNvSpPr>
              <a:spLocks noChangeArrowheads="1"/>
            </p:cNvSpPr>
            <p:nvPr/>
          </p:nvSpPr>
          <p:spPr bwMode="auto">
            <a:xfrm>
              <a:off x="1223" y="295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65" name="Rectangle 40"/>
            <p:cNvSpPr>
              <a:spLocks noChangeArrowheads="1"/>
            </p:cNvSpPr>
            <p:nvPr/>
          </p:nvSpPr>
          <p:spPr bwMode="auto">
            <a:xfrm>
              <a:off x="1373" y="295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48.3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66" name="Rectangle 41"/>
            <p:cNvSpPr>
              <a:spLocks noChangeArrowheads="1"/>
            </p:cNvSpPr>
            <p:nvPr/>
          </p:nvSpPr>
          <p:spPr bwMode="auto">
            <a:xfrm>
              <a:off x="1656" y="295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37.7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67" name="Rectangle 42"/>
            <p:cNvSpPr>
              <a:spLocks noChangeArrowheads="1"/>
            </p:cNvSpPr>
            <p:nvPr/>
          </p:nvSpPr>
          <p:spPr bwMode="auto">
            <a:xfrm>
              <a:off x="5" y="344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Belgium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68" name="Rectangle 43"/>
            <p:cNvSpPr>
              <a:spLocks noChangeArrowheads="1"/>
            </p:cNvSpPr>
            <p:nvPr/>
          </p:nvSpPr>
          <p:spPr bwMode="auto">
            <a:xfrm>
              <a:off x="692" y="344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69" name="Rectangle 44"/>
            <p:cNvSpPr>
              <a:spLocks noChangeArrowheads="1"/>
            </p:cNvSpPr>
            <p:nvPr/>
          </p:nvSpPr>
          <p:spPr bwMode="auto">
            <a:xfrm>
              <a:off x="952" y="344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70" name="Rectangle 45"/>
            <p:cNvSpPr>
              <a:spLocks noChangeArrowheads="1"/>
            </p:cNvSpPr>
            <p:nvPr/>
          </p:nvSpPr>
          <p:spPr bwMode="auto">
            <a:xfrm>
              <a:off x="1223" y="344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71" name="Rectangle 46"/>
            <p:cNvSpPr>
              <a:spLocks noChangeArrowheads="1"/>
            </p:cNvSpPr>
            <p:nvPr/>
          </p:nvSpPr>
          <p:spPr bwMode="auto">
            <a:xfrm>
              <a:off x="1373" y="344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50.3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72" name="Rectangle 47"/>
            <p:cNvSpPr>
              <a:spLocks noChangeArrowheads="1"/>
            </p:cNvSpPr>
            <p:nvPr/>
          </p:nvSpPr>
          <p:spPr bwMode="auto">
            <a:xfrm>
              <a:off x="1656" y="344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73" name="Rectangle 48"/>
            <p:cNvSpPr>
              <a:spLocks noChangeArrowheads="1"/>
            </p:cNvSpPr>
            <p:nvPr/>
          </p:nvSpPr>
          <p:spPr bwMode="auto">
            <a:xfrm>
              <a:off x="5" y="393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Spain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74" name="Rectangle 49"/>
            <p:cNvSpPr>
              <a:spLocks noChangeArrowheads="1"/>
            </p:cNvSpPr>
            <p:nvPr/>
          </p:nvSpPr>
          <p:spPr bwMode="auto">
            <a:xfrm>
              <a:off x="692" y="393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63.5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75" name="Rectangle 50"/>
            <p:cNvSpPr>
              <a:spLocks noChangeArrowheads="1"/>
            </p:cNvSpPr>
            <p:nvPr/>
          </p:nvSpPr>
          <p:spPr bwMode="auto">
            <a:xfrm>
              <a:off x="952" y="393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76" name="Rectangle 51"/>
            <p:cNvSpPr>
              <a:spLocks noChangeArrowheads="1"/>
            </p:cNvSpPr>
            <p:nvPr/>
          </p:nvSpPr>
          <p:spPr bwMode="auto">
            <a:xfrm>
              <a:off x="1223" y="393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77" name="Rectangle 52"/>
            <p:cNvSpPr>
              <a:spLocks noChangeArrowheads="1"/>
            </p:cNvSpPr>
            <p:nvPr/>
          </p:nvSpPr>
          <p:spPr bwMode="auto">
            <a:xfrm>
              <a:off x="1373" y="393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44.5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78" name="Rectangle 53"/>
            <p:cNvSpPr>
              <a:spLocks noChangeArrowheads="1"/>
            </p:cNvSpPr>
            <p:nvPr/>
          </p:nvSpPr>
          <p:spPr bwMode="auto">
            <a:xfrm>
              <a:off x="1656" y="393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44.1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79" name="Rectangle 54"/>
            <p:cNvSpPr>
              <a:spLocks noChangeArrowheads="1"/>
            </p:cNvSpPr>
            <p:nvPr/>
          </p:nvSpPr>
          <p:spPr bwMode="auto">
            <a:xfrm>
              <a:off x="5" y="442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Bulgaria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80" name="Rectangle 55"/>
            <p:cNvSpPr>
              <a:spLocks noChangeArrowheads="1"/>
            </p:cNvSpPr>
            <p:nvPr/>
          </p:nvSpPr>
          <p:spPr bwMode="auto">
            <a:xfrm>
              <a:off x="692" y="442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81" name="Rectangle 56"/>
            <p:cNvSpPr>
              <a:spLocks noChangeArrowheads="1"/>
            </p:cNvSpPr>
            <p:nvPr/>
          </p:nvSpPr>
          <p:spPr bwMode="auto">
            <a:xfrm>
              <a:off x="952" y="442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82" name="Rectangle 57"/>
            <p:cNvSpPr>
              <a:spLocks noChangeArrowheads="1"/>
            </p:cNvSpPr>
            <p:nvPr/>
          </p:nvSpPr>
          <p:spPr bwMode="auto">
            <a:xfrm>
              <a:off x="1223" y="442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83" name="Rectangle 58"/>
            <p:cNvSpPr>
              <a:spLocks noChangeArrowheads="1"/>
            </p:cNvSpPr>
            <p:nvPr/>
          </p:nvSpPr>
          <p:spPr bwMode="auto">
            <a:xfrm>
              <a:off x="1373" y="442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47.6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84" name="Rectangle 59"/>
            <p:cNvSpPr>
              <a:spLocks noChangeArrowheads="1"/>
            </p:cNvSpPr>
            <p:nvPr/>
          </p:nvSpPr>
          <p:spPr bwMode="auto">
            <a:xfrm>
              <a:off x="1656" y="442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85" name="Rectangle 60"/>
            <p:cNvSpPr>
              <a:spLocks noChangeArrowheads="1"/>
            </p:cNvSpPr>
            <p:nvPr/>
          </p:nvSpPr>
          <p:spPr bwMode="auto">
            <a:xfrm>
              <a:off x="5" y="491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Switzerland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86" name="Rectangle 61"/>
            <p:cNvSpPr>
              <a:spLocks noChangeArrowheads="1"/>
            </p:cNvSpPr>
            <p:nvPr/>
          </p:nvSpPr>
          <p:spPr bwMode="auto">
            <a:xfrm>
              <a:off x="692" y="491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87" name="Rectangle 62"/>
            <p:cNvSpPr>
              <a:spLocks noChangeArrowheads="1"/>
            </p:cNvSpPr>
            <p:nvPr/>
          </p:nvSpPr>
          <p:spPr bwMode="auto">
            <a:xfrm>
              <a:off x="952" y="491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21.3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88" name="Rectangle 63"/>
            <p:cNvSpPr>
              <a:spLocks noChangeArrowheads="1"/>
            </p:cNvSpPr>
            <p:nvPr/>
          </p:nvSpPr>
          <p:spPr bwMode="auto">
            <a:xfrm>
              <a:off x="1223" y="491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89" name="Rectangle 64"/>
            <p:cNvSpPr>
              <a:spLocks noChangeArrowheads="1"/>
            </p:cNvSpPr>
            <p:nvPr/>
          </p:nvSpPr>
          <p:spPr bwMode="auto">
            <a:xfrm>
              <a:off x="1373" y="491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48.6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90" name="Rectangle 65"/>
            <p:cNvSpPr>
              <a:spLocks noChangeArrowheads="1"/>
            </p:cNvSpPr>
            <p:nvPr/>
          </p:nvSpPr>
          <p:spPr bwMode="auto">
            <a:xfrm>
              <a:off x="1656" y="491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91" name="Rectangle 66"/>
            <p:cNvSpPr>
              <a:spLocks noChangeArrowheads="1"/>
            </p:cNvSpPr>
            <p:nvPr/>
          </p:nvSpPr>
          <p:spPr bwMode="auto">
            <a:xfrm>
              <a:off x="5" y="540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Latvia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92" name="Rectangle 67"/>
            <p:cNvSpPr>
              <a:spLocks noChangeArrowheads="1"/>
            </p:cNvSpPr>
            <p:nvPr/>
          </p:nvSpPr>
          <p:spPr bwMode="auto">
            <a:xfrm>
              <a:off x="692" y="540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93" name="Rectangle 68"/>
            <p:cNvSpPr>
              <a:spLocks noChangeArrowheads="1"/>
            </p:cNvSpPr>
            <p:nvPr/>
          </p:nvSpPr>
          <p:spPr bwMode="auto">
            <a:xfrm>
              <a:off x="952" y="540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94" name="Rectangle 69"/>
            <p:cNvSpPr>
              <a:spLocks noChangeArrowheads="1"/>
            </p:cNvSpPr>
            <p:nvPr/>
          </p:nvSpPr>
          <p:spPr bwMode="auto">
            <a:xfrm>
              <a:off x="1223" y="540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95" name="Rectangle 70"/>
            <p:cNvSpPr>
              <a:spLocks noChangeArrowheads="1"/>
            </p:cNvSpPr>
            <p:nvPr/>
          </p:nvSpPr>
          <p:spPr bwMode="auto">
            <a:xfrm>
              <a:off x="1373" y="540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47.5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96" name="Rectangle 71"/>
            <p:cNvSpPr>
              <a:spLocks noChangeArrowheads="1"/>
            </p:cNvSpPr>
            <p:nvPr/>
          </p:nvSpPr>
          <p:spPr bwMode="auto">
            <a:xfrm>
              <a:off x="1656" y="540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37.5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97" name="Rectangle 72"/>
            <p:cNvSpPr>
              <a:spLocks noChangeArrowheads="1"/>
            </p:cNvSpPr>
            <p:nvPr/>
          </p:nvSpPr>
          <p:spPr bwMode="auto">
            <a:xfrm>
              <a:off x="5" y="589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Portugal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98" name="Rectangle 73"/>
            <p:cNvSpPr>
              <a:spLocks noChangeArrowheads="1"/>
            </p:cNvSpPr>
            <p:nvPr/>
          </p:nvSpPr>
          <p:spPr bwMode="auto">
            <a:xfrm>
              <a:off x="692" y="589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799" name="Rectangle 74"/>
            <p:cNvSpPr>
              <a:spLocks noChangeArrowheads="1"/>
            </p:cNvSpPr>
            <p:nvPr/>
          </p:nvSpPr>
          <p:spPr bwMode="auto">
            <a:xfrm>
              <a:off x="952" y="589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00" name="Rectangle 75"/>
            <p:cNvSpPr>
              <a:spLocks noChangeArrowheads="1"/>
            </p:cNvSpPr>
            <p:nvPr/>
          </p:nvSpPr>
          <p:spPr bwMode="auto">
            <a:xfrm>
              <a:off x="1223" y="589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01" name="Rectangle 76"/>
            <p:cNvSpPr>
              <a:spLocks noChangeArrowheads="1"/>
            </p:cNvSpPr>
            <p:nvPr/>
          </p:nvSpPr>
          <p:spPr bwMode="auto">
            <a:xfrm>
              <a:off x="1373" y="589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02" name="Rectangle 77"/>
            <p:cNvSpPr>
              <a:spLocks noChangeArrowheads="1"/>
            </p:cNvSpPr>
            <p:nvPr/>
          </p:nvSpPr>
          <p:spPr bwMode="auto">
            <a:xfrm>
              <a:off x="1656" y="589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03" name="Rectangle 78"/>
            <p:cNvSpPr>
              <a:spLocks noChangeArrowheads="1"/>
            </p:cNvSpPr>
            <p:nvPr/>
          </p:nvSpPr>
          <p:spPr bwMode="auto">
            <a:xfrm>
              <a:off x="5" y="638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Austria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04" name="Rectangle 79"/>
            <p:cNvSpPr>
              <a:spLocks noChangeArrowheads="1"/>
            </p:cNvSpPr>
            <p:nvPr/>
          </p:nvSpPr>
          <p:spPr bwMode="auto">
            <a:xfrm>
              <a:off x="692" y="638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05" name="Rectangle 80"/>
            <p:cNvSpPr>
              <a:spLocks noChangeArrowheads="1"/>
            </p:cNvSpPr>
            <p:nvPr/>
          </p:nvSpPr>
          <p:spPr bwMode="auto">
            <a:xfrm>
              <a:off x="952" y="638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06" name="Rectangle 81"/>
            <p:cNvSpPr>
              <a:spLocks noChangeArrowheads="1"/>
            </p:cNvSpPr>
            <p:nvPr/>
          </p:nvSpPr>
          <p:spPr bwMode="auto">
            <a:xfrm>
              <a:off x="1223" y="638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07" name="Rectangle 82"/>
            <p:cNvSpPr>
              <a:spLocks noChangeArrowheads="1"/>
            </p:cNvSpPr>
            <p:nvPr/>
          </p:nvSpPr>
          <p:spPr bwMode="auto">
            <a:xfrm>
              <a:off x="1373" y="638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47.4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08" name="Rectangle 83"/>
            <p:cNvSpPr>
              <a:spLocks noChangeArrowheads="1"/>
            </p:cNvSpPr>
            <p:nvPr/>
          </p:nvSpPr>
          <p:spPr bwMode="auto">
            <a:xfrm>
              <a:off x="1656" y="638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41.0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09" name="Rectangle 84"/>
            <p:cNvSpPr>
              <a:spLocks noChangeArrowheads="1"/>
            </p:cNvSpPr>
            <p:nvPr/>
          </p:nvSpPr>
          <p:spPr bwMode="auto">
            <a:xfrm>
              <a:off x="5" y="687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United Kingdom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10" name="Rectangle 85"/>
            <p:cNvSpPr>
              <a:spLocks noChangeArrowheads="1"/>
            </p:cNvSpPr>
            <p:nvPr/>
          </p:nvSpPr>
          <p:spPr bwMode="auto">
            <a:xfrm>
              <a:off x="692" y="687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11" name="Rectangle 86"/>
            <p:cNvSpPr>
              <a:spLocks noChangeArrowheads="1"/>
            </p:cNvSpPr>
            <p:nvPr/>
          </p:nvSpPr>
          <p:spPr bwMode="auto">
            <a:xfrm>
              <a:off x="952" y="687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12" name="Rectangle 87"/>
            <p:cNvSpPr>
              <a:spLocks noChangeArrowheads="1"/>
            </p:cNvSpPr>
            <p:nvPr/>
          </p:nvSpPr>
          <p:spPr bwMode="auto">
            <a:xfrm>
              <a:off x="1223" y="687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13" name="Rectangle 88"/>
            <p:cNvSpPr>
              <a:spLocks noChangeArrowheads="1"/>
            </p:cNvSpPr>
            <p:nvPr/>
          </p:nvSpPr>
          <p:spPr bwMode="auto">
            <a:xfrm>
              <a:off x="1373" y="687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51.1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14" name="Rectangle 89"/>
            <p:cNvSpPr>
              <a:spLocks noChangeArrowheads="1"/>
            </p:cNvSpPr>
            <p:nvPr/>
          </p:nvSpPr>
          <p:spPr bwMode="auto">
            <a:xfrm>
              <a:off x="1656" y="687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34.0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15" name="Rectangle 90"/>
            <p:cNvSpPr>
              <a:spLocks noChangeArrowheads="1"/>
            </p:cNvSpPr>
            <p:nvPr/>
          </p:nvSpPr>
          <p:spPr bwMode="auto">
            <a:xfrm>
              <a:off x="5" y="736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Ukraine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16" name="Rectangle 91"/>
            <p:cNvSpPr>
              <a:spLocks noChangeArrowheads="1"/>
            </p:cNvSpPr>
            <p:nvPr/>
          </p:nvSpPr>
          <p:spPr bwMode="auto">
            <a:xfrm>
              <a:off x="692" y="736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17" name="Rectangle 92"/>
            <p:cNvSpPr>
              <a:spLocks noChangeArrowheads="1"/>
            </p:cNvSpPr>
            <p:nvPr/>
          </p:nvSpPr>
          <p:spPr bwMode="auto">
            <a:xfrm>
              <a:off x="952" y="736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18" name="Rectangle 93"/>
            <p:cNvSpPr>
              <a:spLocks noChangeArrowheads="1"/>
            </p:cNvSpPr>
            <p:nvPr/>
          </p:nvSpPr>
          <p:spPr bwMode="auto">
            <a:xfrm>
              <a:off x="1223" y="736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19" name="Rectangle 94"/>
            <p:cNvSpPr>
              <a:spLocks noChangeArrowheads="1"/>
            </p:cNvSpPr>
            <p:nvPr/>
          </p:nvSpPr>
          <p:spPr bwMode="auto">
            <a:xfrm>
              <a:off x="1373" y="736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20" name="Rectangle 95"/>
            <p:cNvSpPr>
              <a:spLocks noChangeArrowheads="1"/>
            </p:cNvSpPr>
            <p:nvPr/>
          </p:nvSpPr>
          <p:spPr bwMode="auto">
            <a:xfrm>
              <a:off x="1656" y="736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38.1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21" name="Rectangle 96"/>
            <p:cNvSpPr>
              <a:spLocks noChangeArrowheads="1"/>
            </p:cNvSpPr>
            <p:nvPr/>
          </p:nvSpPr>
          <p:spPr bwMode="auto">
            <a:xfrm>
              <a:off x="5" y="785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France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22" name="Rectangle 97"/>
            <p:cNvSpPr>
              <a:spLocks noChangeArrowheads="1"/>
            </p:cNvSpPr>
            <p:nvPr/>
          </p:nvSpPr>
          <p:spPr bwMode="auto">
            <a:xfrm>
              <a:off x="692" y="785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23" name="Rectangle 98"/>
            <p:cNvSpPr>
              <a:spLocks noChangeArrowheads="1"/>
            </p:cNvSpPr>
            <p:nvPr/>
          </p:nvSpPr>
          <p:spPr bwMode="auto">
            <a:xfrm>
              <a:off x="952" y="785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24" name="Rectangle 99"/>
            <p:cNvSpPr>
              <a:spLocks noChangeArrowheads="1"/>
            </p:cNvSpPr>
            <p:nvPr/>
          </p:nvSpPr>
          <p:spPr bwMode="auto">
            <a:xfrm>
              <a:off x="1223" y="785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25" name="Rectangle 100"/>
            <p:cNvSpPr>
              <a:spLocks noChangeArrowheads="1"/>
            </p:cNvSpPr>
            <p:nvPr/>
          </p:nvSpPr>
          <p:spPr bwMode="auto">
            <a:xfrm>
              <a:off x="1373" y="785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51.3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26" name="Rectangle 101"/>
            <p:cNvSpPr>
              <a:spLocks noChangeArrowheads="1"/>
            </p:cNvSpPr>
            <p:nvPr/>
          </p:nvSpPr>
          <p:spPr bwMode="auto">
            <a:xfrm>
              <a:off x="1656" y="785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32.7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27" name="Rectangle 102"/>
            <p:cNvSpPr>
              <a:spLocks noChangeArrowheads="1"/>
            </p:cNvSpPr>
            <p:nvPr/>
          </p:nvSpPr>
          <p:spPr bwMode="auto">
            <a:xfrm>
              <a:off x="5" y="834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Estonia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28" name="Rectangle 103"/>
            <p:cNvSpPr>
              <a:spLocks noChangeArrowheads="1"/>
            </p:cNvSpPr>
            <p:nvPr/>
          </p:nvSpPr>
          <p:spPr bwMode="auto">
            <a:xfrm>
              <a:off x="692" y="834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29" name="Rectangle 104"/>
            <p:cNvSpPr>
              <a:spLocks noChangeArrowheads="1"/>
            </p:cNvSpPr>
            <p:nvPr/>
          </p:nvSpPr>
          <p:spPr bwMode="auto">
            <a:xfrm>
              <a:off x="952" y="834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30" name="Rectangle 105"/>
            <p:cNvSpPr>
              <a:spLocks noChangeArrowheads="1"/>
            </p:cNvSpPr>
            <p:nvPr/>
          </p:nvSpPr>
          <p:spPr bwMode="auto">
            <a:xfrm>
              <a:off x="1223" y="834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31" name="Rectangle 106"/>
            <p:cNvSpPr>
              <a:spLocks noChangeArrowheads="1"/>
            </p:cNvSpPr>
            <p:nvPr/>
          </p:nvSpPr>
          <p:spPr bwMode="auto">
            <a:xfrm>
              <a:off x="1373" y="834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48.5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32" name="Rectangle 107"/>
            <p:cNvSpPr>
              <a:spLocks noChangeArrowheads="1"/>
            </p:cNvSpPr>
            <p:nvPr/>
          </p:nvSpPr>
          <p:spPr bwMode="auto">
            <a:xfrm>
              <a:off x="1656" y="834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33" name="Rectangle 108"/>
            <p:cNvSpPr>
              <a:spLocks noChangeArrowheads="1"/>
            </p:cNvSpPr>
            <p:nvPr/>
          </p:nvSpPr>
          <p:spPr bwMode="auto">
            <a:xfrm>
              <a:off x="5" y="883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Croatia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34" name="Rectangle 109"/>
            <p:cNvSpPr>
              <a:spLocks noChangeArrowheads="1"/>
            </p:cNvSpPr>
            <p:nvPr/>
          </p:nvSpPr>
          <p:spPr bwMode="auto">
            <a:xfrm>
              <a:off x="692" y="883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35" name="Rectangle 110"/>
            <p:cNvSpPr>
              <a:spLocks noChangeArrowheads="1"/>
            </p:cNvSpPr>
            <p:nvPr/>
          </p:nvSpPr>
          <p:spPr bwMode="auto">
            <a:xfrm>
              <a:off x="952" y="883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36" name="Rectangle 111"/>
            <p:cNvSpPr>
              <a:spLocks noChangeArrowheads="1"/>
            </p:cNvSpPr>
            <p:nvPr/>
          </p:nvSpPr>
          <p:spPr bwMode="auto">
            <a:xfrm>
              <a:off x="1223" y="883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37" name="Rectangle 112"/>
            <p:cNvSpPr>
              <a:spLocks noChangeArrowheads="1"/>
            </p:cNvSpPr>
            <p:nvPr/>
          </p:nvSpPr>
          <p:spPr bwMode="auto">
            <a:xfrm>
              <a:off x="1373" y="883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53.0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38" name="Rectangle 113"/>
            <p:cNvSpPr>
              <a:spLocks noChangeArrowheads="1"/>
            </p:cNvSpPr>
            <p:nvPr/>
          </p:nvSpPr>
          <p:spPr bwMode="auto">
            <a:xfrm>
              <a:off x="1656" y="883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30.8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39" name="Rectangle 114"/>
            <p:cNvSpPr>
              <a:spLocks noChangeArrowheads="1"/>
            </p:cNvSpPr>
            <p:nvPr/>
          </p:nvSpPr>
          <p:spPr bwMode="auto">
            <a:xfrm>
              <a:off x="5" y="932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Denmark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40" name="Rectangle 115"/>
            <p:cNvSpPr>
              <a:spLocks noChangeArrowheads="1"/>
            </p:cNvSpPr>
            <p:nvPr/>
          </p:nvSpPr>
          <p:spPr bwMode="auto">
            <a:xfrm>
              <a:off x="692" y="932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41" name="Rectangle 116"/>
            <p:cNvSpPr>
              <a:spLocks noChangeArrowheads="1"/>
            </p:cNvSpPr>
            <p:nvPr/>
          </p:nvSpPr>
          <p:spPr bwMode="auto">
            <a:xfrm>
              <a:off x="952" y="932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20.0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42" name="Rectangle 117"/>
            <p:cNvSpPr>
              <a:spLocks noChangeArrowheads="1"/>
            </p:cNvSpPr>
            <p:nvPr/>
          </p:nvSpPr>
          <p:spPr bwMode="auto">
            <a:xfrm>
              <a:off x="1223" y="932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43" name="Rectangle 118"/>
            <p:cNvSpPr>
              <a:spLocks noChangeArrowheads="1"/>
            </p:cNvSpPr>
            <p:nvPr/>
          </p:nvSpPr>
          <p:spPr bwMode="auto">
            <a:xfrm>
              <a:off x="1373" y="932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53.0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44" name="Rectangle 119"/>
            <p:cNvSpPr>
              <a:spLocks noChangeArrowheads="1"/>
            </p:cNvSpPr>
            <p:nvPr/>
          </p:nvSpPr>
          <p:spPr bwMode="auto">
            <a:xfrm>
              <a:off x="1656" y="932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31.8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45" name="Rectangle 120"/>
            <p:cNvSpPr>
              <a:spLocks noChangeArrowheads="1"/>
            </p:cNvSpPr>
            <p:nvPr/>
          </p:nvSpPr>
          <p:spPr bwMode="auto">
            <a:xfrm>
              <a:off x="5" y="981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Finland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46" name="Rectangle 121"/>
            <p:cNvSpPr>
              <a:spLocks noChangeArrowheads="1"/>
            </p:cNvSpPr>
            <p:nvPr/>
          </p:nvSpPr>
          <p:spPr bwMode="auto">
            <a:xfrm>
              <a:off x="692" y="981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47" name="Rectangle 122"/>
            <p:cNvSpPr>
              <a:spLocks noChangeArrowheads="1"/>
            </p:cNvSpPr>
            <p:nvPr/>
          </p:nvSpPr>
          <p:spPr bwMode="auto">
            <a:xfrm>
              <a:off x="952" y="981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48" name="Rectangle 123"/>
            <p:cNvSpPr>
              <a:spLocks noChangeArrowheads="1"/>
            </p:cNvSpPr>
            <p:nvPr/>
          </p:nvSpPr>
          <p:spPr bwMode="auto">
            <a:xfrm>
              <a:off x="1223" y="981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49" name="Rectangle 124"/>
            <p:cNvSpPr>
              <a:spLocks noChangeArrowheads="1"/>
            </p:cNvSpPr>
            <p:nvPr/>
          </p:nvSpPr>
          <p:spPr bwMode="auto">
            <a:xfrm>
              <a:off x="1373" y="981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50.6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50" name="Rectangle 125"/>
            <p:cNvSpPr>
              <a:spLocks noChangeArrowheads="1"/>
            </p:cNvSpPr>
            <p:nvPr/>
          </p:nvSpPr>
          <p:spPr bwMode="auto">
            <a:xfrm>
              <a:off x="1656" y="981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34.4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51" name="Rectangle 126"/>
            <p:cNvSpPr>
              <a:spLocks noChangeArrowheads="1"/>
            </p:cNvSpPr>
            <p:nvPr/>
          </p:nvSpPr>
          <p:spPr bwMode="auto">
            <a:xfrm>
              <a:off x="5" y="1030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Hungary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52" name="Rectangle 127"/>
            <p:cNvSpPr>
              <a:spLocks noChangeArrowheads="1"/>
            </p:cNvSpPr>
            <p:nvPr/>
          </p:nvSpPr>
          <p:spPr bwMode="auto">
            <a:xfrm>
              <a:off x="692" y="1030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63.3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53" name="Rectangle 128"/>
            <p:cNvSpPr>
              <a:spLocks noChangeArrowheads="1"/>
            </p:cNvSpPr>
            <p:nvPr/>
          </p:nvSpPr>
          <p:spPr bwMode="auto">
            <a:xfrm>
              <a:off x="952" y="1030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54" name="Rectangle 129"/>
            <p:cNvSpPr>
              <a:spLocks noChangeArrowheads="1"/>
            </p:cNvSpPr>
            <p:nvPr/>
          </p:nvSpPr>
          <p:spPr bwMode="auto">
            <a:xfrm>
              <a:off x="1223" y="1030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55" name="Rectangle 130"/>
            <p:cNvSpPr>
              <a:spLocks noChangeArrowheads="1"/>
            </p:cNvSpPr>
            <p:nvPr/>
          </p:nvSpPr>
          <p:spPr bwMode="auto">
            <a:xfrm>
              <a:off x="1373" y="1030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56" name="Rectangle 131"/>
            <p:cNvSpPr>
              <a:spLocks noChangeArrowheads="1"/>
            </p:cNvSpPr>
            <p:nvPr/>
          </p:nvSpPr>
          <p:spPr bwMode="auto">
            <a:xfrm>
              <a:off x="1656" y="1030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36.2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57" name="Rectangle 132"/>
            <p:cNvSpPr>
              <a:spLocks noChangeArrowheads="1"/>
            </p:cNvSpPr>
            <p:nvPr/>
          </p:nvSpPr>
          <p:spPr bwMode="auto">
            <a:xfrm>
              <a:off x="5" y="1079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Norway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58" name="Rectangle 133"/>
            <p:cNvSpPr>
              <a:spLocks noChangeArrowheads="1"/>
            </p:cNvSpPr>
            <p:nvPr/>
          </p:nvSpPr>
          <p:spPr bwMode="auto">
            <a:xfrm>
              <a:off x="692" y="1079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60.7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59" name="Rectangle 134"/>
            <p:cNvSpPr>
              <a:spLocks noChangeArrowheads="1"/>
            </p:cNvSpPr>
            <p:nvPr/>
          </p:nvSpPr>
          <p:spPr bwMode="auto">
            <a:xfrm>
              <a:off x="952" y="1079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60" name="Rectangle 135"/>
            <p:cNvSpPr>
              <a:spLocks noChangeArrowheads="1"/>
            </p:cNvSpPr>
            <p:nvPr/>
          </p:nvSpPr>
          <p:spPr bwMode="auto">
            <a:xfrm>
              <a:off x="1223" y="1079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61" name="Rectangle 136"/>
            <p:cNvSpPr>
              <a:spLocks noChangeArrowheads="1"/>
            </p:cNvSpPr>
            <p:nvPr/>
          </p:nvSpPr>
          <p:spPr bwMode="auto">
            <a:xfrm>
              <a:off x="1373" y="1079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51.7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62" name="Rectangle 137"/>
            <p:cNvSpPr>
              <a:spLocks noChangeArrowheads="1"/>
            </p:cNvSpPr>
            <p:nvPr/>
          </p:nvSpPr>
          <p:spPr bwMode="auto">
            <a:xfrm>
              <a:off x="1656" y="1079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32.3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63" name="Rectangle 138"/>
            <p:cNvSpPr>
              <a:spLocks noChangeArrowheads="1"/>
            </p:cNvSpPr>
            <p:nvPr/>
          </p:nvSpPr>
          <p:spPr bwMode="auto">
            <a:xfrm>
              <a:off x="5" y="1128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Luxembourg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64" name="Rectangle 139"/>
            <p:cNvSpPr>
              <a:spLocks noChangeArrowheads="1"/>
            </p:cNvSpPr>
            <p:nvPr/>
          </p:nvSpPr>
          <p:spPr bwMode="auto">
            <a:xfrm>
              <a:off x="692" y="1128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65" name="Rectangle 140"/>
            <p:cNvSpPr>
              <a:spLocks noChangeArrowheads="1"/>
            </p:cNvSpPr>
            <p:nvPr/>
          </p:nvSpPr>
          <p:spPr bwMode="auto">
            <a:xfrm>
              <a:off x="952" y="1128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66" name="Rectangle 141"/>
            <p:cNvSpPr>
              <a:spLocks noChangeArrowheads="1"/>
            </p:cNvSpPr>
            <p:nvPr/>
          </p:nvSpPr>
          <p:spPr bwMode="auto">
            <a:xfrm>
              <a:off x="1223" y="1128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67" name="Rectangle 142"/>
            <p:cNvSpPr>
              <a:spLocks noChangeArrowheads="1"/>
            </p:cNvSpPr>
            <p:nvPr/>
          </p:nvSpPr>
          <p:spPr bwMode="auto">
            <a:xfrm>
              <a:off x="1373" y="1128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57.1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68" name="Rectangle 143"/>
            <p:cNvSpPr>
              <a:spLocks noChangeArrowheads="1"/>
            </p:cNvSpPr>
            <p:nvPr/>
          </p:nvSpPr>
          <p:spPr bwMode="auto">
            <a:xfrm>
              <a:off x="1656" y="1128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25.2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69" name="Rectangle 144"/>
            <p:cNvSpPr>
              <a:spLocks noChangeArrowheads="1"/>
            </p:cNvSpPr>
            <p:nvPr/>
          </p:nvSpPr>
          <p:spPr bwMode="auto">
            <a:xfrm>
              <a:off x="5" y="1177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Slovenia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70" name="Rectangle 145"/>
            <p:cNvSpPr>
              <a:spLocks noChangeArrowheads="1"/>
            </p:cNvSpPr>
            <p:nvPr/>
          </p:nvSpPr>
          <p:spPr bwMode="auto">
            <a:xfrm>
              <a:off x="692" y="1177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65.0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71" name="Rectangle 146"/>
            <p:cNvSpPr>
              <a:spLocks noChangeArrowheads="1"/>
            </p:cNvSpPr>
            <p:nvPr/>
          </p:nvSpPr>
          <p:spPr bwMode="auto">
            <a:xfrm>
              <a:off x="952" y="1177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19.2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72" name="Rectangle 147"/>
            <p:cNvSpPr>
              <a:spLocks noChangeArrowheads="1"/>
            </p:cNvSpPr>
            <p:nvPr/>
          </p:nvSpPr>
          <p:spPr bwMode="auto">
            <a:xfrm>
              <a:off x="1223" y="1177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73" name="Rectangle 148"/>
            <p:cNvSpPr>
              <a:spLocks noChangeArrowheads="1"/>
            </p:cNvSpPr>
            <p:nvPr/>
          </p:nvSpPr>
          <p:spPr bwMode="auto">
            <a:xfrm>
              <a:off x="1373" y="1177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45.1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74" name="Rectangle 149"/>
            <p:cNvSpPr>
              <a:spLocks noChangeArrowheads="1"/>
            </p:cNvSpPr>
            <p:nvPr/>
          </p:nvSpPr>
          <p:spPr bwMode="auto">
            <a:xfrm>
              <a:off x="1656" y="1177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42.4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75" name="Rectangle 150"/>
            <p:cNvSpPr>
              <a:spLocks noChangeArrowheads="1"/>
            </p:cNvSpPr>
            <p:nvPr/>
          </p:nvSpPr>
          <p:spPr bwMode="auto">
            <a:xfrm>
              <a:off x="5" y="1226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Belarus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76" name="Rectangle 151"/>
            <p:cNvSpPr>
              <a:spLocks noChangeArrowheads="1"/>
            </p:cNvSpPr>
            <p:nvPr/>
          </p:nvSpPr>
          <p:spPr bwMode="auto">
            <a:xfrm>
              <a:off x="692" y="1226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62.4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77" name="Rectangle 152"/>
            <p:cNvSpPr>
              <a:spLocks noChangeArrowheads="1"/>
            </p:cNvSpPr>
            <p:nvPr/>
          </p:nvSpPr>
          <p:spPr bwMode="auto">
            <a:xfrm>
              <a:off x="952" y="1226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18.9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78" name="Rectangle 153"/>
            <p:cNvSpPr>
              <a:spLocks noChangeArrowheads="1"/>
            </p:cNvSpPr>
            <p:nvPr/>
          </p:nvSpPr>
          <p:spPr bwMode="auto">
            <a:xfrm>
              <a:off x="1223" y="1226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79" name="Rectangle 154"/>
            <p:cNvSpPr>
              <a:spLocks noChangeArrowheads="1"/>
            </p:cNvSpPr>
            <p:nvPr/>
          </p:nvSpPr>
          <p:spPr bwMode="auto">
            <a:xfrm>
              <a:off x="1373" y="1226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49.6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80" name="Rectangle 155"/>
            <p:cNvSpPr>
              <a:spLocks noChangeArrowheads="1"/>
            </p:cNvSpPr>
            <p:nvPr/>
          </p:nvSpPr>
          <p:spPr bwMode="auto">
            <a:xfrm>
              <a:off x="1656" y="1226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35.8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81" name="Rectangle 156"/>
            <p:cNvSpPr>
              <a:spLocks noChangeArrowheads="1"/>
            </p:cNvSpPr>
            <p:nvPr/>
          </p:nvSpPr>
          <p:spPr bwMode="auto">
            <a:xfrm>
              <a:off x="5" y="12754"/>
              <a:ext cx="68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Romania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82" name="Rectangle 157"/>
            <p:cNvSpPr>
              <a:spLocks noChangeArrowheads="1"/>
            </p:cNvSpPr>
            <p:nvPr/>
          </p:nvSpPr>
          <p:spPr bwMode="auto">
            <a:xfrm>
              <a:off x="692" y="12754"/>
              <a:ext cx="26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62.9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83" name="Rectangle 158"/>
            <p:cNvSpPr>
              <a:spLocks noChangeArrowheads="1"/>
            </p:cNvSpPr>
            <p:nvPr/>
          </p:nvSpPr>
          <p:spPr bwMode="auto">
            <a:xfrm>
              <a:off x="952" y="12754"/>
              <a:ext cx="27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18.8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84" name="Rectangle 159"/>
            <p:cNvSpPr>
              <a:spLocks noChangeArrowheads="1"/>
            </p:cNvSpPr>
            <p:nvPr/>
          </p:nvSpPr>
          <p:spPr bwMode="auto">
            <a:xfrm>
              <a:off x="1223" y="12754"/>
              <a:ext cx="15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 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85" name="Rectangle 160"/>
            <p:cNvSpPr>
              <a:spLocks noChangeArrowheads="1"/>
            </p:cNvSpPr>
            <p:nvPr/>
          </p:nvSpPr>
          <p:spPr bwMode="auto">
            <a:xfrm>
              <a:off x="1373" y="12754"/>
              <a:ext cx="283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50.0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86" name="Rectangle 161"/>
            <p:cNvSpPr>
              <a:spLocks noChangeArrowheads="1"/>
            </p:cNvSpPr>
            <p:nvPr/>
          </p:nvSpPr>
          <p:spPr bwMode="auto">
            <a:xfrm>
              <a:off x="1656" y="12754"/>
              <a:ext cx="20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Trebuchet MS" pitchFamily="34" charset="0"/>
                  <a:cs typeface="Times New Roman" pitchFamily="18" charset="0"/>
                </a:rPr>
                <a:t>34.2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  <a:p>
              <a:pPr algn="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0887" name="Rectangle 162"/>
            <p:cNvSpPr>
              <a:spLocks noChangeArrowheads="1"/>
            </p:cNvSpPr>
            <p:nvPr/>
          </p:nvSpPr>
          <p:spPr bwMode="auto">
            <a:xfrm>
              <a:off x="0" y="13239"/>
              <a:ext cx="697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88" name="Rectangle 163"/>
            <p:cNvSpPr>
              <a:spLocks noChangeArrowheads="1"/>
            </p:cNvSpPr>
            <p:nvPr/>
          </p:nvSpPr>
          <p:spPr bwMode="auto">
            <a:xfrm>
              <a:off x="697" y="13239"/>
              <a:ext cx="23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89" name="Rectangle 164"/>
            <p:cNvSpPr>
              <a:spLocks noChangeArrowheads="1"/>
            </p:cNvSpPr>
            <p:nvPr/>
          </p:nvSpPr>
          <p:spPr bwMode="auto">
            <a:xfrm>
              <a:off x="936" y="13239"/>
              <a:ext cx="3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90" name="Rectangle 165"/>
            <p:cNvSpPr>
              <a:spLocks noChangeArrowheads="1"/>
            </p:cNvSpPr>
            <p:nvPr/>
          </p:nvSpPr>
          <p:spPr bwMode="auto">
            <a:xfrm>
              <a:off x="967" y="13239"/>
              <a:ext cx="28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91" name="Rectangle 166"/>
            <p:cNvSpPr>
              <a:spLocks noChangeArrowheads="1"/>
            </p:cNvSpPr>
            <p:nvPr/>
          </p:nvSpPr>
          <p:spPr bwMode="auto">
            <a:xfrm>
              <a:off x="1248" y="13239"/>
              <a:ext cx="1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92" name="Rectangle 167"/>
            <p:cNvSpPr>
              <a:spLocks noChangeArrowheads="1"/>
            </p:cNvSpPr>
            <p:nvPr/>
          </p:nvSpPr>
          <p:spPr bwMode="auto">
            <a:xfrm>
              <a:off x="1408" y="13239"/>
              <a:ext cx="293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93" name="Rectangle 168"/>
            <p:cNvSpPr>
              <a:spLocks noChangeArrowheads="1"/>
            </p:cNvSpPr>
            <p:nvPr/>
          </p:nvSpPr>
          <p:spPr bwMode="auto">
            <a:xfrm>
              <a:off x="1701" y="13239"/>
              <a:ext cx="21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0723" name="Rectangle 169"/>
          <p:cNvSpPr>
            <a:spLocks noChangeArrowheads="1"/>
          </p:cNvSpPr>
          <p:nvPr/>
        </p:nvSpPr>
        <p:spPr bwMode="auto">
          <a:xfrm>
            <a:off x="0" y="11071225"/>
            <a:ext cx="9144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0724" name="Text Box 170"/>
          <p:cNvSpPr txBox="1">
            <a:spLocks noChangeArrowheads="1"/>
          </p:cNvSpPr>
          <p:nvPr/>
        </p:nvSpPr>
        <p:spPr bwMode="auto">
          <a:xfrm>
            <a:off x="4284663" y="765175"/>
            <a:ext cx="3741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ahoma" pitchFamily="34" charset="0"/>
              </a:rPr>
              <a:t> in 2000                                     in 2050</a:t>
            </a:r>
          </a:p>
        </p:txBody>
      </p:sp>
      <p:sp>
        <p:nvSpPr>
          <p:cNvPr id="30725" name="Oval 171"/>
          <p:cNvSpPr>
            <a:spLocks noChangeArrowheads="1"/>
          </p:cNvSpPr>
          <p:nvPr/>
        </p:nvSpPr>
        <p:spPr bwMode="auto">
          <a:xfrm>
            <a:off x="5292725" y="1412875"/>
            <a:ext cx="431800" cy="863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140" name="Oval 172"/>
          <p:cNvSpPr>
            <a:spLocks noChangeArrowheads="1"/>
          </p:cNvSpPr>
          <p:nvPr/>
        </p:nvSpPr>
        <p:spPr bwMode="auto">
          <a:xfrm>
            <a:off x="5003800" y="1268413"/>
            <a:ext cx="936625" cy="51847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141" name="Oval 173"/>
          <p:cNvSpPr>
            <a:spLocks noChangeArrowheads="1"/>
          </p:cNvSpPr>
          <p:nvPr/>
        </p:nvSpPr>
        <p:spPr bwMode="auto">
          <a:xfrm>
            <a:off x="7524750" y="1268413"/>
            <a:ext cx="936625" cy="51847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174"/>
          <p:cNvSpPr txBox="1">
            <a:spLocks noChangeArrowheads="1"/>
          </p:cNvSpPr>
          <p:nvPr/>
        </p:nvSpPr>
        <p:spPr bwMode="auto">
          <a:xfrm>
            <a:off x="395288" y="6165850"/>
            <a:ext cx="38163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/>
              <a:t>Source: Goldstone 2007</a:t>
            </a:r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40" grpId="0" animBg="1"/>
      <p:bldP spid="84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2"/>
          <p:cNvGraphicFramePr>
            <a:graphicFrameLocks noChangeAspect="1"/>
          </p:cNvGraphicFramePr>
          <p:nvPr/>
        </p:nvGraphicFramePr>
        <p:xfrm>
          <a:off x="508000" y="692150"/>
          <a:ext cx="8456613" cy="5400675"/>
        </p:xfrm>
        <a:graphic>
          <a:graphicData uri="http://schemas.openxmlformats.org/presentationml/2006/ole">
            <p:oleObj spid="_x0000_s219138" name="Worksheet" r:id="rId4" imgW="3655440" imgH="3071520" progId="Excel.Sheet.8">
              <p:embed/>
            </p:oleObj>
          </a:graphicData>
        </a:graphic>
      </p:graphicFrame>
      <p:sp>
        <p:nvSpPr>
          <p:cNvPr id="219139" name="Oval 3"/>
          <p:cNvSpPr>
            <a:spLocks noChangeArrowheads="1"/>
          </p:cNvSpPr>
          <p:nvPr/>
        </p:nvSpPr>
        <p:spPr bwMode="auto">
          <a:xfrm>
            <a:off x="3492500" y="1557338"/>
            <a:ext cx="4608513" cy="863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38163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/>
              <a:t>Source: Goldstone 2007</a:t>
            </a:r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1091</Words>
  <Application>Microsoft Office PowerPoint</Application>
  <PresentationFormat>On-screen Show (4:3)</PresentationFormat>
  <Paragraphs>289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Trebuchet MS</vt:lpstr>
      <vt:lpstr>Times New Roman</vt:lpstr>
      <vt:lpstr>Tahoma</vt:lpstr>
      <vt:lpstr>ＭＳ Ｐゴシック</vt:lpstr>
      <vt:lpstr>Office Theme</vt:lpstr>
      <vt:lpstr>Worksheet</vt:lpstr>
      <vt:lpstr>Religious Fundamentalism as the End of History? </vt:lpstr>
      <vt:lpstr>Slide 2</vt:lpstr>
      <vt:lpstr>Slide 3</vt:lpstr>
      <vt:lpstr>So Far, Fukuyama is Right (about the western core)</vt:lpstr>
      <vt:lpstr> Demographic Transition </vt:lpstr>
      <vt:lpstr>Slide 6</vt:lpstr>
      <vt:lpstr>Second Demographic Transition</vt:lpstr>
      <vt:lpstr>World's Oldest Countries, 2000 and 2050</vt:lpstr>
      <vt:lpstr>Slide 9</vt:lpstr>
      <vt:lpstr>Anabaptist Religious Isolates</vt:lpstr>
      <vt:lpstr>Slide 11</vt:lpstr>
      <vt:lpstr>Slide 12</vt:lpstr>
      <vt:lpstr>Slide 13</vt:lpstr>
      <vt:lpstr>Israel: Ultra-Orthodox Jewish Growth</vt:lpstr>
      <vt:lpstr>USA: 20th c Rise of Evangelical Protestants</vt:lpstr>
      <vt:lpstr>Slide 16</vt:lpstr>
      <vt:lpstr>Slide 17</vt:lpstr>
      <vt:lpstr>Ethnic/National Differences Fade, but Intra-Religious Gap Widens</vt:lpstr>
      <vt:lpstr>Slide 19</vt:lpstr>
      <vt:lpstr>Slide 20</vt:lpstr>
      <vt:lpstr>Slide 21</vt:lpstr>
      <vt:lpstr>Islamism and Fertility</vt:lpstr>
      <vt:lpstr>Is Islam Different?</vt:lpstr>
      <vt:lpstr>Slide 24</vt:lpstr>
      <vt:lpstr>Slide 25</vt:lpstr>
      <vt:lpstr>Conclusion: Demographic Trends</vt:lpstr>
      <vt:lpstr>Did it Happen Before?:  The Rise of Christianity </vt:lpstr>
      <vt:lpstr>So what if they replace us?</vt:lpstr>
      <vt:lpstr>Security Issues</vt:lpstr>
      <vt:lpstr>Project Website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Shall the Religious Inherit the Earth? </dc:title>
  <dc:creator>Windows User</dc:creator>
  <cp:lastModifiedBy>ekaufma</cp:lastModifiedBy>
  <cp:revision>28</cp:revision>
  <dcterms:created xsi:type="dcterms:W3CDTF">2009-01-19T19:50:14Z</dcterms:created>
  <dcterms:modified xsi:type="dcterms:W3CDTF">2009-01-26T20:53:36Z</dcterms:modified>
</cp:coreProperties>
</file>