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257" r:id="rId4"/>
    <p:sldId id="258" r:id="rId5"/>
    <p:sldId id="260" r:id="rId6"/>
    <p:sldId id="281" r:id="rId7"/>
    <p:sldId id="286" r:id="rId8"/>
    <p:sldId id="287" r:id="rId9"/>
    <p:sldId id="284" r:id="rId10"/>
    <p:sldId id="285" r:id="rId11"/>
    <p:sldId id="289" r:id="rId12"/>
    <p:sldId id="294" r:id="rId13"/>
    <p:sldId id="297" r:id="rId14"/>
    <p:sldId id="293" r:id="rId15"/>
    <p:sldId id="296" r:id="rId16"/>
    <p:sldId id="298" r:id="rId17"/>
    <p:sldId id="299" r:id="rId18"/>
    <p:sldId id="300" r:id="rId19"/>
    <p:sldId id="291" r:id="rId20"/>
    <p:sldId id="303" r:id="rId21"/>
    <p:sldId id="302" r:id="rId22"/>
    <p:sldId id="278" r:id="rId23"/>
    <p:sldId id="305" r:id="rId24"/>
    <p:sldId id="307" r:id="rId25"/>
    <p:sldId id="306" r:id="rId26"/>
    <p:sldId id="304" r:id="rId27"/>
    <p:sldId id="308" r:id="rId28"/>
    <p:sldId id="315" r:id="rId29"/>
    <p:sldId id="309" r:id="rId30"/>
    <p:sldId id="310" r:id="rId31"/>
    <p:sldId id="26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D166625-5794-42E5-916F-FBA922F43A29}" type="datetimeFigureOut">
              <a:rPr lang="en-US"/>
              <a:pPr/>
              <a:t>1/26/2009</a:t>
            </a:fld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86D6360-738E-42D8-9555-0E9178785D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96E5A266-C50B-4768-9810-02E7956B77CE}" type="datetimeFigureOut">
              <a:rPr lang="en-US"/>
              <a:pPr/>
              <a:t>1/26/2009</a:t>
            </a:fld>
            <a:endParaRPr lang="en-US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63592571-8A94-4F3D-8924-312D64BF45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7208-C649-4AB0-882F-26C7D3608E5D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0898-54B9-4B5B-AD23-108A7FF7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B199-649E-438E-94B9-3E9667929C74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C9ED-CA0F-4FBD-A422-3849059E3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9936-A9DA-4BB5-B5DD-4D863F03A946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0083-5995-4878-91C7-05BB9A9B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0B68-80E9-4423-8CBE-38E7C35B9F6C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3369-20E0-4F2C-B977-B229CEED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61F6-89E0-4766-847E-9587FB345CA4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1BA2-3416-44C9-966C-8FBC2241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5350-48BD-473D-801F-92410CEB1471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4033-BB42-4A6D-9325-2A384ABD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F755-D82C-4F65-A088-13A27DE1FB35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068C-8BDF-4CD6-A3A2-EE08B974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4774-366D-4A40-90C5-8DC16A62A0FD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671B-0225-4EBD-AFCA-805965CDF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BFFA-09F5-48B3-B196-DB6AD2E719CE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7D08-A463-4AA7-BF04-2E6541D3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D412-2C16-4E6F-92F5-552CCC451266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AE1F-A792-4382-A30F-E3AA542B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4D6C-3614-4A8E-9A62-AAA63F77E633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8DF4-E79B-43A1-A0F2-64FA7BB0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2742-64CB-44A8-8F55-668E198E5BDD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9FD7-4867-4D07-B82D-CAEC7805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6C0A-CD03-4E16-BE51-D8987BF97A51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E49D-3FEE-42BA-A082-23209FAFC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E248CF-1C46-418E-8BAA-2E48FA218905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DD690A-81D1-4DB3-863C-61A20D8B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haaretz.com/hasite/images/iht_daily/D060207/bendavid2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Shall the Religious Inherit the Earth? 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1"/>
                </a:solidFill>
                <a:latin typeface="Century Gothic" pitchFamily="34" charset="0"/>
              </a:rPr>
              <a:t>Religious Fertility and the Future of Secular Modernity</a:t>
            </a:r>
          </a:p>
          <a:p>
            <a:pPr eaLnBrk="1" hangingPunct="1">
              <a:lnSpc>
                <a:spcPct val="80000"/>
              </a:lnSpc>
            </a:pPr>
            <a:endParaRPr lang="en-GB" sz="24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1"/>
                </a:solidFill>
                <a:latin typeface="Arial" charset="0"/>
              </a:rPr>
              <a:t>Eric Kaufmann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1"/>
                </a:solidFill>
                <a:latin typeface="Arial" charset="0"/>
              </a:rPr>
              <a:t>Birkbeck College, University of London/Harvard KSG Belfer Center Fellow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e.kaufmann@bbk.ac.uk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08000" y="692150"/>
          <a:ext cx="8456613" cy="5400675"/>
        </p:xfrm>
        <a:graphic>
          <a:graphicData uri="http://schemas.openxmlformats.org/presentationml/2006/ole">
            <p:oleObj spid="_x0000_s86018" name="Worksheet" r:id="rId4" imgW="3655440" imgH="3071520" progId="Excel.Sheet.8">
              <p:embed/>
            </p:oleObj>
          </a:graphicData>
        </a:graphic>
      </p:graphicFrame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3492500" y="1557338"/>
            <a:ext cx="4608513" cy="863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3816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Source: Goldstone 2007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Anabaptist Religious Isolates</a:t>
            </a:r>
          </a:p>
        </p:txBody>
      </p:sp>
      <p:sp>
        <p:nvSpPr>
          <p:cNvPr id="8806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Hutterites: 400 in 1880; 50,000 today.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Amish: 5000 in 1900; 230,000 today. Doubling time: 20-25 years. (i.e 4-5 million by 2100)</a:t>
            </a:r>
          </a:p>
          <a:p>
            <a:pPr>
              <a:lnSpc>
                <a:spcPct val="80000"/>
              </a:lnSpc>
            </a:pPr>
            <a:r>
              <a:rPr lang="en-US" sz="2400" b="1" i="1" smtClean="0"/>
              <a:t>Fertility</a:t>
            </a:r>
            <a:r>
              <a:rPr lang="en-US" sz="2400" smtClean="0"/>
              <a:t> has come down somewhat, but remains high: 4.7-6.2 family size</a:t>
            </a:r>
          </a:p>
          <a:p>
            <a:pPr>
              <a:lnSpc>
                <a:spcPct val="80000"/>
              </a:lnSpc>
            </a:pPr>
            <a:r>
              <a:rPr lang="en-US" sz="2400" b="1" i="1" smtClean="0"/>
              <a:t>Retention</a:t>
            </a:r>
            <a:r>
              <a:rPr lang="en-US" sz="2400" smtClean="0"/>
              <a:t> rate has increased from 70 pc among those born pre-1945 to over 90 pc for 1966-75 cohort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22498" t="18753" b="14064"/>
          <a:stretch>
            <a:fillRect/>
          </a:stretch>
        </p:blipFill>
        <p:spPr>
          <a:xfrm>
            <a:off x="4500563" y="1703388"/>
            <a:ext cx="4392612" cy="4265612"/>
          </a:xfrm>
          <a:ln>
            <a:solidFill>
              <a:schemeClr val="tx1"/>
            </a:solidFill>
          </a:ln>
        </p:spPr>
      </p:pic>
      <p:sp>
        <p:nvSpPr>
          <p:cNvPr id="95236" name="Oval 5"/>
          <p:cNvSpPr>
            <a:spLocks noChangeArrowheads="1"/>
          </p:cNvSpPr>
          <p:nvPr/>
        </p:nvSpPr>
        <p:spPr bwMode="auto">
          <a:xfrm>
            <a:off x="4572000" y="3141663"/>
            <a:ext cx="2087563" cy="5746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ultraorthodoxUKUSAimage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3838"/>
            <a:ext cx="8748713" cy="6234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0"/>
          <p:cNvPicPr>
            <a:picLocks noChangeAspect="1" noChangeArrowheads="1"/>
          </p:cNvPicPr>
          <p:nvPr/>
        </p:nvPicPr>
        <p:blipFill>
          <a:blip r:embed="rId3"/>
          <a:srcRect t="10313" r="52493" b="8438"/>
          <a:stretch>
            <a:fillRect/>
          </a:stretch>
        </p:blipFill>
        <p:spPr bwMode="auto">
          <a:xfrm>
            <a:off x="0" y="188913"/>
            <a:ext cx="4872038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2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5076825" y="476250"/>
            <a:ext cx="4067175" cy="5649913"/>
          </a:xfrm>
        </p:spPr>
        <p:txBody>
          <a:bodyPr/>
          <a:lstStyle/>
          <a:p>
            <a:r>
              <a:rPr lang="en-US" sz="2800" smtClean="0"/>
              <a:t>UK: A Tale of Two Cities: Salford v Leeds</a:t>
            </a:r>
          </a:p>
          <a:p>
            <a:r>
              <a:rPr lang="en-US" sz="2800" smtClean="0"/>
              <a:t>US: </a:t>
            </a:r>
          </a:p>
          <a:p>
            <a:pPr lvl="1"/>
            <a:r>
              <a:rPr lang="en-US" sz="2400" smtClean="0"/>
              <a:t>American Jews have TFR of 1.43. In 2000-6 alone, Haredim increase from 7.2 to 9.4 pc of total.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Kiryas Joel, in Orange Co., New York, nearly triples in population to 18000 between 1990 and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0" y="91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4210" name="Picture 3" descr="http://www.haaretz.com/hasite/images/iht_daily/D060207/bendavid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19250" y="333375"/>
            <a:ext cx="6194425" cy="574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1619250" y="6165850"/>
            <a:ext cx="605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cs typeface="Times New Roman" pitchFamily="18" charset="0"/>
              </a:rPr>
              <a:t>Source: ‘The Moment of Truth’, </a:t>
            </a:r>
            <a:r>
              <a:rPr lang="en-GB" i="1">
                <a:cs typeface="Times New Roman" pitchFamily="18" charset="0"/>
              </a:rPr>
              <a:t>Ha’aretz</a:t>
            </a:r>
            <a:r>
              <a:rPr lang="en-GB">
                <a:cs typeface="Times New Roman" pitchFamily="18" charset="0"/>
              </a:rPr>
              <a:t>, 8 February 2007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Israel: Ultra-Orthodox Jewish Growth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TFR of 6.49 in 1980-82 increasing to 7.61 in 1990-96; Other Israeli Jews decline 2.61 to 2.27</a:t>
            </a:r>
          </a:p>
          <a:p>
            <a:r>
              <a:rPr lang="en-US" smtClean="0"/>
              <a:t>Proportion set to more than double, to 17% by 2020</a:t>
            </a:r>
          </a:p>
          <a:p>
            <a:r>
              <a:rPr lang="en-US" smtClean="0"/>
              <a:t>No indication of major outflows</a:t>
            </a:r>
          </a:p>
          <a:p>
            <a:r>
              <a:rPr lang="en-US" smtClean="0"/>
              <a:t>Majority of Israeli Jews after 2050?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USA: 20</a:t>
            </a:r>
            <a:r>
              <a:rPr lang="en-GB" sz="4000" baseline="30000" smtClean="0"/>
              <a:t>th</a:t>
            </a:r>
            <a:r>
              <a:rPr lang="en-GB" sz="4000" smtClean="0"/>
              <a:t> c Rise of Evangelical Protestants</a:t>
            </a:r>
          </a:p>
        </p:txBody>
      </p:sp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68413"/>
            <a:ext cx="5976937" cy="513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1692275" y="6491288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Hout at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Arial" charset="0"/>
              </a:rPr>
              <a:t>Religious Switching No Longer Favours Liberal Denominations</a:t>
            </a:r>
          </a:p>
        </p:txBody>
      </p:sp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543800" cy="547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355" name="Oval 4"/>
          <p:cNvSpPr>
            <a:spLocks noChangeArrowheads="1"/>
          </p:cNvSpPr>
          <p:nvPr/>
        </p:nvSpPr>
        <p:spPr bwMode="auto">
          <a:xfrm>
            <a:off x="3563938" y="5949950"/>
            <a:ext cx="433387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Oval 5"/>
          <p:cNvSpPr>
            <a:spLocks noChangeArrowheads="1"/>
          </p:cNvSpPr>
          <p:nvPr/>
        </p:nvSpPr>
        <p:spPr bwMode="auto">
          <a:xfrm>
            <a:off x="3563938" y="4149725"/>
            <a:ext cx="433387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523875"/>
            <a:ext cx="9058275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179388" y="63817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Lesthaeghe and Neidert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Ethnic/National Differences Fade, but Intra-Religious Gap Widens</a:t>
            </a:r>
          </a:p>
        </p:txBody>
      </p:sp>
      <p:sp>
        <p:nvSpPr>
          <p:cNvPr id="104450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886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Catholic-Protestant in US; now Muslim-Christian in Europe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But religious intensity linked to higher fertility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Europe: No clear data by theology, but regular attenders have higher fertility (Adsera 2004; Regnier-Loilier 2008, etc)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Conservative Muslim </a:t>
            </a:r>
            <a:r>
              <a:rPr lang="en-US" sz="2800" u="sng" smtClean="0"/>
              <a:t>and</a:t>
            </a:r>
            <a:r>
              <a:rPr lang="en-US" sz="2800" smtClean="0"/>
              <a:t> Christian immigration to Europe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graphicFrame>
        <p:nvGraphicFramePr>
          <p:cNvPr id="138581" name="Group 34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632325"/>
        </p:xfrm>
        <a:graphic>
          <a:graphicData uri="http://schemas.openxmlformats.org/drawingml/2006/table">
            <a:tbl>
              <a:tblPr/>
              <a:tblGrid>
                <a:gridCol w="823913"/>
                <a:gridCol w="1254125"/>
                <a:gridCol w="1174750"/>
                <a:gridCol w="785812"/>
              </a:tblGrid>
              <a:tr h="900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Fertility Gap, Women Aged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40-60 (Children Ever Born) in GSS 1972-2006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Biblical Literalist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Homosexuality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Abortion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1972-85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1986-96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1997-2006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Demography in History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Annales School: including importance of geography, demography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Jack Goldstone – Revolutions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W H McNeill – Plagues and the course of Empire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Jared Diamond: Disease/mortality enables agriculturalists’ conquest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Demography is not destiny: sometimes an independent variable, sometimes mediating, sometimes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2"/>
          <p:cNvSpPr txBox="1">
            <a:spLocks noChangeArrowheads="1"/>
          </p:cNvSpPr>
          <p:nvPr/>
        </p:nvSpPr>
        <p:spPr bwMode="auto">
          <a:xfrm>
            <a:off x="5364163" y="0"/>
            <a:ext cx="3240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cs typeface="Arial" charset="0"/>
              </a:rPr>
              <a:t>IIASA, near Vienna</a:t>
            </a:r>
            <a:endParaRPr lang="en-US" sz="3600" b="1">
              <a:cs typeface="Arial" charset="0"/>
            </a:endParaRPr>
          </a:p>
        </p:txBody>
      </p:sp>
      <p:pic>
        <p:nvPicPr>
          <p:cNvPr id="106498" name="Picture 3" descr="IIAS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4" descr="IIAS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76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4056062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345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Similar Dynamics in USA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19250"/>
            <a:ext cx="2762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059113" y="1557338"/>
            <a:ext cx="2592387" cy="4967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916238" y="2852738"/>
            <a:ext cx="2663825" cy="187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048000" y="5224463"/>
            <a:ext cx="2362200" cy="414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971800" y="59436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0" y="598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0"/>
            <a:ext cx="9144000" cy="15827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110596" name="Rectangle 51"/>
          <p:cNvSpPr>
            <a:spLocks noChangeArrowheads="1"/>
          </p:cNvSpPr>
          <p:nvPr/>
        </p:nvSpPr>
        <p:spPr bwMode="auto">
          <a:xfrm>
            <a:off x="900113" y="552450"/>
            <a:ext cx="7288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ja-JP" sz="2800">
                <a:solidFill>
                  <a:schemeClr val="bg1"/>
                </a:solidFill>
                <a:cs typeface="Arial" charset="0"/>
              </a:rPr>
              <a:t>Austria: Projected Proportion Declaring </a:t>
            </a:r>
          </a:p>
          <a:p>
            <a:pPr algn="just"/>
            <a:r>
              <a:rPr lang="en-US" altLang="ja-JP" sz="2800">
                <a:solidFill>
                  <a:schemeClr val="bg1"/>
                </a:solidFill>
                <a:cs typeface="Arial" charset="0"/>
              </a:rPr>
              <a:t>‘No Religion’</a:t>
            </a:r>
          </a:p>
        </p:txBody>
      </p:sp>
      <p:pic>
        <p:nvPicPr>
          <p:cNvPr id="110597" name="Picture 53"/>
          <p:cNvPicPr>
            <a:picLocks noChangeAspect="1" noChangeArrowheads="1"/>
          </p:cNvPicPr>
          <p:nvPr/>
        </p:nvPicPr>
        <p:blipFill>
          <a:blip r:embed="rId3"/>
          <a:srcRect l="6403" t="5367" r="4633"/>
          <a:stretch>
            <a:fillRect/>
          </a:stretch>
        </p:blipFill>
        <p:spPr bwMode="auto">
          <a:xfrm>
            <a:off x="142875" y="1589088"/>
            <a:ext cx="48244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AutoShape 54"/>
          <p:cNvSpPr>
            <a:spLocks/>
          </p:cNvSpPr>
          <p:nvPr/>
        </p:nvSpPr>
        <p:spPr bwMode="auto">
          <a:xfrm>
            <a:off x="4918075" y="2465388"/>
            <a:ext cx="176213" cy="555625"/>
          </a:xfrm>
          <a:prstGeom prst="rightBrace">
            <a:avLst>
              <a:gd name="adj1" fmla="val 26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110599" name="AutoShape 55"/>
          <p:cNvSpPr>
            <a:spLocks/>
          </p:cNvSpPr>
          <p:nvPr/>
        </p:nvSpPr>
        <p:spPr bwMode="auto">
          <a:xfrm>
            <a:off x="4895850" y="4562475"/>
            <a:ext cx="141288" cy="446088"/>
          </a:xfrm>
          <a:prstGeom prst="rightBrace">
            <a:avLst>
              <a:gd name="adj1" fmla="val 263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110600" name="AutoShape 56"/>
          <p:cNvSpPr>
            <a:spLocks/>
          </p:cNvSpPr>
          <p:nvPr/>
        </p:nvSpPr>
        <p:spPr bwMode="auto">
          <a:xfrm>
            <a:off x="4872038" y="3471863"/>
            <a:ext cx="141287" cy="446087"/>
          </a:xfrm>
          <a:prstGeom prst="rightBrace">
            <a:avLst>
              <a:gd name="adj1" fmla="val 263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110601" name="Text Box 57"/>
          <p:cNvSpPr txBox="1">
            <a:spLocks noChangeArrowheads="1"/>
          </p:cNvSpPr>
          <p:nvPr/>
        </p:nvSpPr>
        <p:spPr bwMode="auto">
          <a:xfrm>
            <a:off x="5822950" y="1643063"/>
            <a:ext cx="260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cs typeface="Arial" charset="0"/>
              </a:rPr>
              <a:t>Assuming:</a:t>
            </a:r>
          </a:p>
        </p:txBody>
      </p:sp>
      <p:sp>
        <p:nvSpPr>
          <p:cNvPr id="110602" name="Text Box 61"/>
          <p:cNvSpPr txBox="1">
            <a:spLocks noChangeArrowheads="1"/>
          </p:cNvSpPr>
          <p:nvPr/>
        </p:nvSpPr>
        <p:spPr bwMode="auto">
          <a:xfrm>
            <a:off x="5099050" y="4583113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Low secularization trend</a:t>
            </a:r>
            <a:endParaRPr lang="en-GB" sz="2400">
              <a:cs typeface="Arial" charset="0"/>
            </a:endParaRPr>
          </a:p>
        </p:txBody>
      </p:sp>
      <p:sp>
        <p:nvSpPr>
          <p:cNvPr id="110603" name="Text Box 62"/>
          <p:cNvSpPr txBox="1">
            <a:spLocks noChangeArrowheads="1"/>
          </p:cNvSpPr>
          <p:nvPr/>
        </p:nvSpPr>
        <p:spPr bwMode="auto">
          <a:xfrm>
            <a:off x="5097463" y="3449638"/>
            <a:ext cx="415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Constant secularization trend</a:t>
            </a:r>
            <a:endParaRPr lang="en-GB" sz="2400">
              <a:cs typeface="Arial" charset="0"/>
            </a:endParaRPr>
          </a:p>
        </p:txBody>
      </p:sp>
      <p:sp>
        <p:nvSpPr>
          <p:cNvPr id="110604" name="Text Box 63"/>
          <p:cNvSpPr txBox="1">
            <a:spLocks noChangeArrowheads="1"/>
          </p:cNvSpPr>
          <p:nvPr/>
        </p:nvSpPr>
        <p:spPr bwMode="auto">
          <a:xfrm>
            <a:off x="5084763" y="2559050"/>
            <a:ext cx="399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High secularization trend</a:t>
            </a:r>
            <a:endParaRPr lang="en-GB" sz="2400">
              <a:cs typeface="Arial" charset="0"/>
            </a:endParaRPr>
          </a:p>
        </p:txBody>
      </p:sp>
      <p:pic>
        <p:nvPicPr>
          <p:cNvPr id="11060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0"/>
            <a:ext cx="1042987" cy="692150"/>
          </a:xfrm>
          <a:prstGeom prst="rect">
            <a:avLst/>
          </a:prstGeom>
          <a:noFill/>
          <a:ln w="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11060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1550" cy="644525"/>
          </a:xfrm>
          <a:prstGeom prst="rect">
            <a:avLst/>
          </a:prstGeom>
          <a:noFill/>
          <a:ln w="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graphicFrame>
        <p:nvGraphicFramePr>
          <p:cNvPr id="59408" name="Group 16"/>
          <p:cNvGraphicFramePr>
            <a:graphicFrameLocks noGrp="1"/>
          </p:cNvGraphicFramePr>
          <p:nvPr/>
        </p:nvGraphicFramePr>
        <p:xfrm>
          <a:off x="5867400" y="5013325"/>
          <a:ext cx="2163763" cy="1692275"/>
        </p:xfrm>
        <a:graphic>
          <a:graphicData uri="http://schemas.openxmlformats.org/drawingml/2006/table">
            <a:tbl>
              <a:tblPr/>
              <a:tblGrid>
                <a:gridCol w="1249363"/>
                <a:gridCol w="723900"/>
                <a:gridCol w="1905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" marR="5" marT="5" marB="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Austria, TFR 2001</a:t>
                      </a:r>
                    </a:p>
                  </a:txBody>
                  <a:tcPr marL="5" marR="5" marT="5" marB="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" marR="5" marT="5" marB="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Roman Catholics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Protestants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Muslims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2.34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Without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0.86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1" name="AutoShape 49"/>
          <p:cNvSpPr>
            <a:spLocks noChangeArrowheads="1"/>
          </p:cNvSpPr>
          <p:nvPr/>
        </p:nvSpPr>
        <p:spPr bwMode="auto">
          <a:xfrm>
            <a:off x="5795963" y="6237288"/>
            <a:ext cx="2232025" cy="2873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2" name="AutoShape 50"/>
          <p:cNvSpPr>
            <a:spLocks noChangeArrowheads="1"/>
          </p:cNvSpPr>
          <p:nvPr/>
        </p:nvSpPr>
        <p:spPr bwMode="auto">
          <a:xfrm>
            <a:off x="5795963" y="5373688"/>
            <a:ext cx="2232025" cy="2873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1" grpId="0" animBg="1"/>
      <p:bldP spid="594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mtClean="0"/>
              <a:t>Islamism and Fertility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435975" cy="5543550"/>
          </a:xfrm>
        </p:spPr>
        <p:txBody>
          <a:bodyPr/>
          <a:lstStyle/>
          <a:p>
            <a:r>
              <a:rPr lang="en-US" sz="2800" smtClean="0"/>
              <a:t>‘Our country has a lot of capacity. It has the capacity for many children to grow in it…</a:t>
            </a:r>
            <a:r>
              <a:rPr lang="en-GB" sz="2800" smtClean="0"/>
              <a:t>Westerners have got problems. Because their population growth is negative, they are worried and fear that if our population increases, we will triumph over them.’</a:t>
            </a:r>
            <a:r>
              <a:rPr lang="en-US" sz="2800" smtClean="0"/>
              <a:t> – Mahmoud Ahmadinedjad, 2006</a:t>
            </a:r>
          </a:p>
          <a:p>
            <a:r>
              <a:rPr lang="en-US" sz="2800" smtClean="0"/>
              <a:t>‘You people are supporting…the enemies of Islam and Muslims...Personnel were trained to distribute family planning pills. The aim of this project is to persuade the young girls to commit adultery’ – Taliban Council note to murdered family planning clinic employee, Kandahar,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Islam Different?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Yet Islamic governments (i.e. Pakistan, Iran) promote family planning. Fatwas obtained.</a:t>
            </a:r>
          </a:p>
          <a:p>
            <a:r>
              <a:rPr lang="en-US" smtClean="0"/>
              <a:t>Most Muslim countries more conformist in religious terms (ie fewer seculars, less switching)</a:t>
            </a:r>
          </a:p>
          <a:p>
            <a:r>
              <a:rPr lang="en-US" smtClean="0"/>
              <a:t>Second Demographic Transition More Muted</a:t>
            </a:r>
          </a:p>
          <a:p>
            <a:r>
              <a:rPr lang="en-US" smtClean="0"/>
              <a:t>Puritanical Islam associated with cities, vs. rural heterodoxy/folk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8713787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Text Box 8"/>
          <p:cNvSpPr txBox="1">
            <a:spLocks noChangeArrowheads="1"/>
          </p:cNvSpPr>
          <p:nvPr/>
        </p:nvSpPr>
        <p:spPr bwMode="auto">
          <a:xfrm>
            <a:off x="179388" y="64912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Turkish National Statistics 2007, and own calculations. 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250825" y="404813"/>
            <a:ext cx="867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No Evidence of Compositional Effects in Muslim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-2139950" y="178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87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92150"/>
            <a:ext cx="907415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250825" y="5876925"/>
            <a:ext cx="8351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Source: WVS 1999-2000. N = 2796 respondents in towns under 10,000 and 1561 respondents in cities over 100,000. Asked in Algeria, Bangladesh, Indonesia, Jordan, Pakistan, Nigeria and Egypt. </a:t>
            </a:r>
            <a:endParaRPr lang="en-GB" sz="16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Conclusion: Demographic Trends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Conservative religion growing fastest in Israel/diaspora (change within a decade), major change 2010-2050</a:t>
            </a:r>
          </a:p>
          <a:p>
            <a:pPr>
              <a:lnSpc>
                <a:spcPct val="90000"/>
              </a:lnSpc>
            </a:pPr>
            <a:r>
              <a:rPr lang="en-US" smtClean="0"/>
              <a:t>In the US and Europe, the change will take place slowly, over generations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Muslim world: more like US/Europe. Conservative advantage should grow with modernization </a:t>
            </a:r>
          </a:p>
          <a:p>
            <a:pPr>
              <a:lnSpc>
                <a:spcPct val="90000"/>
              </a:lnSpc>
            </a:pPr>
            <a:r>
              <a:rPr lang="en-US" smtClean="0"/>
              <a:t>Driven by demography and retention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smtClean="0"/>
              <a:t>Did it Happen Before?: </a:t>
            </a:r>
            <a:br>
              <a:rPr lang="en-GB" sz="4000" smtClean="0"/>
            </a:br>
            <a:r>
              <a:rPr lang="en-GB" sz="4000" smtClean="0"/>
              <a:t>The Rise of Christianity </a:t>
            </a:r>
            <a:endParaRPr lang="en-US" sz="4000" smtClean="0"/>
          </a:p>
        </p:txBody>
      </p:sp>
      <p:sp>
        <p:nvSpPr>
          <p:cNvPr id="1228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600" smtClean="0"/>
              <a:t>40 converts in 30 A.D. to over 6 million adherents by 300 A.D. (Stark 1997)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Cared for sick during regular plagues, lowering mortality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Encouraged pro-family ethos (as opposed to pagans’ macho ethos), attracting female converts and raising fertility rate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40 percent growth per decade for 10 generations, same as Mormons in USA in past century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Reached 'tipping point' and then became established in 312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n-US" smtClean="0"/>
              <a:t>So what if they replace us?</a:t>
            </a:r>
          </a:p>
        </p:txBody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mtClean="0"/>
              <a:t>Maybe a strongly conservative society can be democratic and capitalist, but unlikely to be liberal and post-historical</a:t>
            </a:r>
          </a:p>
          <a:p>
            <a:pPr>
              <a:lnSpc>
                <a:spcPct val="90000"/>
              </a:lnSpc>
            </a:pPr>
            <a:r>
              <a:rPr lang="en-US" smtClean="0"/>
              <a:t>Difficult to hygienically separate trends in private belief from hegemony in public politics (i.e. US: public religion, abortion, homosexuality, alcohol)</a:t>
            </a:r>
          </a:p>
          <a:p>
            <a:pPr>
              <a:lnSpc>
                <a:spcPct val="90000"/>
              </a:lnSpc>
            </a:pPr>
            <a:r>
              <a:rPr lang="en-US" smtClean="0"/>
              <a:t>Security Threat? Depends on quietist vs temporal mode.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50825" y="2801938"/>
            <a:ext cx="8713788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/>
              <a:t>Modern education…liberates men from their attachments to tradition and authority. They realize that their horizon is merely a horizon, not solid land but a mirage…That is why modern man is the </a:t>
            </a:r>
            <a:r>
              <a:rPr lang="en-US" sz="3200" b="1" i="1"/>
              <a:t>last</a:t>
            </a:r>
            <a:r>
              <a:rPr lang="en-US" sz="3200" b="1"/>
              <a:t> man…. (Fukuyama 1992: 306-7)</a:t>
            </a:r>
          </a:p>
        </p:txBody>
      </p:sp>
      <p:pic>
        <p:nvPicPr>
          <p:cNvPr id="20483" name="Picture 9" descr="fukuy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18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Issues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Conservatives are often quietist or pragmatic: i.e. Haredim, Mormons, Pan-Islamists. But a militant fringe, ie Yigal Amir and </a:t>
            </a:r>
            <a:r>
              <a:rPr lang="en-US" i="1" smtClean="0"/>
              <a:t>Hesder</a:t>
            </a:r>
            <a:r>
              <a:rPr lang="en-US" smtClean="0"/>
              <a:t> students; US anti-abortionists; Islamic jihadis. </a:t>
            </a:r>
          </a:p>
          <a:p>
            <a:pPr>
              <a:lnSpc>
                <a:spcPct val="80000"/>
              </a:lnSpc>
            </a:pPr>
            <a:r>
              <a:rPr lang="en-US" smtClean="0"/>
              <a:t>Islam seems most politicized, but also least demographically polarized; Judaism has least demographic radicalism</a:t>
            </a:r>
          </a:p>
          <a:p>
            <a:pPr>
              <a:lnSpc>
                <a:spcPct val="80000"/>
              </a:lnSpc>
            </a:pPr>
            <a:r>
              <a:rPr lang="en-US" smtClean="0"/>
              <a:t>All religious militants are fundamentalist, though not all fundamentalists are militant.</a:t>
            </a:r>
          </a:p>
          <a:p>
            <a:pPr>
              <a:lnSpc>
                <a:spcPct val="80000"/>
              </a:lnSpc>
            </a:pPr>
            <a:r>
              <a:rPr lang="en-US" smtClean="0"/>
              <a:t>Increase in religious violence, but not necessarily an increase in total violence (Toft 2007)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Project Website</a:t>
            </a:r>
            <a:endParaRPr lang="en-US" smtClean="0"/>
          </a:p>
        </p:txBody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http://www.sneps.net/RD/religdem.html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en-US" b="1" smtClean="0">
                <a:latin typeface="Arial" charset="0"/>
              </a:rPr>
              <a:t>Social cohesion is a necessity and mankind has never yet succeeded in enforcing social cohesion by merely rational arguments. Every community is exposed to two opposite dangers; ossification through too much discipline and reverence for tradition…or subjection to foreign conquest, through the growth of an individualism…that makes cooperation impossible. (Russell 1946: 22) 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 Far, Fukuyama is Right (about the western core)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Liberal democracy and capitalism has weathered:</a:t>
            </a:r>
          </a:p>
          <a:p>
            <a:pPr lvl="1" eaLnBrk="1" hangingPunct="1"/>
            <a:r>
              <a:rPr lang="en-US" smtClean="0"/>
              <a:t>‘Barbarians at the gates’ (technology)</a:t>
            </a:r>
          </a:p>
          <a:p>
            <a:pPr lvl="1" eaLnBrk="1" hangingPunct="1"/>
            <a:r>
              <a:rPr lang="en-US" smtClean="0"/>
              <a:t>Economic contradictions and crises (Marx)</a:t>
            </a:r>
          </a:p>
          <a:p>
            <a:pPr lvl="1" eaLnBrk="1" hangingPunct="1"/>
            <a:r>
              <a:rPr lang="en-US" smtClean="0"/>
              <a:t>The challenge of socialism</a:t>
            </a:r>
          </a:p>
          <a:p>
            <a:pPr lvl="1" eaLnBrk="1" hangingPunct="1"/>
            <a:r>
              <a:rPr lang="en-US" smtClean="0"/>
              <a:t>Social breakdown, crime, decline of saving/work ethic (Bell)</a:t>
            </a:r>
          </a:p>
          <a:p>
            <a:pPr lvl="1" eaLnBrk="1" hangingPunct="1"/>
            <a:r>
              <a:rPr lang="en-US" smtClean="0"/>
              <a:t>But is the system demographically sustainable? Could it be conquered from ‘inside’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Demographic Transition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4427538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Begins in Europe in late 18</a:t>
            </a:r>
            <a:r>
              <a:rPr lang="en-GB" sz="2800" baseline="30000" smtClean="0"/>
              <a:t>th</a:t>
            </a:r>
            <a:r>
              <a:rPr lang="en-GB" sz="2800" smtClean="0"/>
              <a:t> c.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Spreads to much of the rest of the world in 20</a:t>
            </a:r>
            <a:r>
              <a:rPr lang="en-GB" sz="2800" baseline="30000" smtClean="0"/>
              <a:t>th</a:t>
            </a:r>
            <a:r>
              <a:rPr lang="en-GB" sz="2800" smtClean="0"/>
              <a:t> c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TFR below 2.1 in most of East Asia, Brazil, Kerala, Tunisia, Iran…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World TFR is just 2.55. UN predicts World TFR falling below replacement by 2085</a:t>
            </a:r>
            <a:endParaRPr lang="en-US" sz="28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951038"/>
            <a:ext cx="4608513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Fertility_rate_world_map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8785225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4"/>
          <a:srcRect l="39375" t="26250" r="13126" b="6563"/>
          <a:stretch>
            <a:fillRect/>
          </a:stretch>
        </p:blipFill>
        <p:spPr bwMode="auto">
          <a:xfrm>
            <a:off x="7370763" y="4481513"/>
            <a:ext cx="1773237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4" descr="jackson-graying-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675" y="0"/>
            <a:ext cx="1584325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5" descr="wattenbe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5731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1619250" y="115888"/>
            <a:ext cx="5761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Global Depopulation?: Total Fertility Rates by Country, 2008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395288" y="58769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CIA World Fact Book 2008</a:t>
            </a:r>
          </a:p>
        </p:txBody>
      </p:sp>
      <p:sp>
        <p:nvSpPr>
          <p:cNvPr id="28679" name="Oval 3"/>
          <p:cNvSpPr>
            <a:spLocks noChangeArrowheads="1"/>
          </p:cNvSpPr>
          <p:nvPr/>
        </p:nvSpPr>
        <p:spPr bwMode="auto">
          <a:xfrm>
            <a:off x="107950" y="3860800"/>
            <a:ext cx="647700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Demographic Transition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038600" cy="4525963"/>
          </a:xfrm>
        </p:spPr>
        <p:txBody>
          <a:bodyPr/>
          <a:lstStyle/>
          <a:p>
            <a:r>
              <a:rPr lang="en-US" sz="2800" smtClean="0"/>
              <a:t>Below Replacement fertility</a:t>
            </a:r>
          </a:p>
          <a:p>
            <a:r>
              <a:rPr lang="en-US" sz="2800" smtClean="0"/>
              <a:t>No sign of a rebound</a:t>
            </a:r>
          </a:p>
          <a:p>
            <a:r>
              <a:rPr lang="en-US" sz="2800" smtClean="0"/>
              <a:t>**Values, not material constraints, determine fertility (Lesthaeghe &amp; Surkyn 1988; van de Kaa 1987)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773238"/>
            <a:ext cx="4932363" cy="4256087"/>
          </a:xfrm>
          <a:solidFill>
            <a:srgbClr val="000000"/>
          </a:solidFill>
          <a:ln>
            <a:solidFill>
              <a:schemeClr val="tx1"/>
            </a:solidFill>
          </a:ln>
        </p:spPr>
      </p:pic>
      <p:cxnSp>
        <p:nvCxnSpPr>
          <p:cNvPr id="30724" name="AutoShape 7"/>
          <p:cNvCxnSpPr>
            <a:cxnSpLocks noChangeShapeType="1"/>
          </p:cNvCxnSpPr>
          <p:nvPr/>
        </p:nvCxnSpPr>
        <p:spPr bwMode="auto">
          <a:xfrm>
            <a:off x="3924300" y="3789363"/>
            <a:ext cx="4932363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419100"/>
          </a:xfrm>
        </p:spPr>
        <p:txBody>
          <a:bodyPr/>
          <a:lstStyle/>
          <a:p>
            <a:r>
              <a:rPr lang="en-US" sz="2800" smtClean="0"/>
              <a:t>World's Oldest Countries, 2000 and 2050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1042988" y="1125538"/>
            <a:ext cx="7416800" cy="4972050"/>
            <a:chOff x="0" y="0"/>
            <a:chExt cx="1920" cy="13239"/>
          </a:xfrm>
        </p:grpSpPr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5" y="5"/>
              <a:ext cx="687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Country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692" y="5"/>
              <a:ext cx="22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916" y="0"/>
              <a:ext cx="98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702" y="408"/>
              <a:ext cx="2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1" name="Rectangle 8"/>
            <p:cNvSpPr>
              <a:spLocks noChangeArrowheads="1"/>
            </p:cNvSpPr>
            <p:nvPr/>
          </p:nvSpPr>
          <p:spPr bwMode="auto">
            <a:xfrm>
              <a:off x="962" y="408"/>
              <a:ext cx="271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2" name="Rectangle 9"/>
            <p:cNvSpPr>
              <a:spLocks noChangeArrowheads="1"/>
            </p:cNvSpPr>
            <p:nvPr/>
          </p:nvSpPr>
          <p:spPr bwMode="auto">
            <a:xfrm>
              <a:off x="1233" y="408"/>
              <a:ext cx="15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3" name="Rectangle 10"/>
            <p:cNvSpPr>
              <a:spLocks noChangeArrowheads="1"/>
            </p:cNvSpPr>
            <p:nvPr/>
          </p:nvSpPr>
          <p:spPr bwMode="auto">
            <a:xfrm>
              <a:off x="1383" y="408"/>
              <a:ext cx="283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4" name="Rectangle 11"/>
            <p:cNvSpPr>
              <a:spLocks noChangeArrowheads="1"/>
            </p:cNvSpPr>
            <p:nvPr/>
          </p:nvSpPr>
          <p:spPr bwMode="auto">
            <a:xfrm>
              <a:off x="1666" y="408"/>
              <a:ext cx="209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5" name="Rectangle 12"/>
            <p:cNvSpPr>
              <a:spLocks noChangeArrowheads="1"/>
            </p:cNvSpPr>
            <p:nvPr/>
          </p:nvSpPr>
          <p:spPr bwMode="auto">
            <a:xfrm>
              <a:off x="5" y="9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Italy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6" name="Rectangle 13"/>
            <p:cNvSpPr>
              <a:spLocks noChangeArrowheads="1"/>
            </p:cNvSpPr>
            <p:nvPr/>
          </p:nvSpPr>
          <p:spPr bwMode="auto">
            <a:xfrm>
              <a:off x="692" y="9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7" name="Rectangle 14"/>
            <p:cNvSpPr>
              <a:spLocks noChangeArrowheads="1"/>
            </p:cNvSpPr>
            <p:nvPr/>
          </p:nvSpPr>
          <p:spPr bwMode="auto">
            <a:xfrm>
              <a:off x="952" y="9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8" name="Rectangle 15"/>
            <p:cNvSpPr>
              <a:spLocks noChangeArrowheads="1"/>
            </p:cNvSpPr>
            <p:nvPr/>
          </p:nvSpPr>
          <p:spPr bwMode="auto">
            <a:xfrm>
              <a:off x="1223" y="9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89" name="Rectangle 16"/>
            <p:cNvSpPr>
              <a:spLocks noChangeArrowheads="1"/>
            </p:cNvSpPr>
            <p:nvPr/>
          </p:nvSpPr>
          <p:spPr bwMode="auto">
            <a:xfrm>
              <a:off x="1373" y="9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0" name="Rectangle 17"/>
            <p:cNvSpPr>
              <a:spLocks noChangeArrowheads="1"/>
            </p:cNvSpPr>
            <p:nvPr/>
          </p:nvSpPr>
          <p:spPr bwMode="auto">
            <a:xfrm>
              <a:off x="1656" y="9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1" name="Rectangle 18"/>
            <p:cNvSpPr>
              <a:spLocks noChangeArrowheads="1"/>
            </p:cNvSpPr>
            <p:nvPr/>
          </p:nvSpPr>
          <p:spPr bwMode="auto">
            <a:xfrm>
              <a:off x="5" y="14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Greece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2" name="Rectangle 19"/>
            <p:cNvSpPr>
              <a:spLocks noChangeArrowheads="1"/>
            </p:cNvSpPr>
            <p:nvPr/>
          </p:nvSpPr>
          <p:spPr bwMode="auto">
            <a:xfrm>
              <a:off x="692" y="14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3" name="Rectangle 20"/>
            <p:cNvSpPr>
              <a:spLocks noChangeArrowheads="1"/>
            </p:cNvSpPr>
            <p:nvPr/>
          </p:nvSpPr>
          <p:spPr bwMode="auto">
            <a:xfrm>
              <a:off x="952" y="14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4" name="Rectangle 21"/>
            <p:cNvSpPr>
              <a:spLocks noChangeArrowheads="1"/>
            </p:cNvSpPr>
            <p:nvPr/>
          </p:nvSpPr>
          <p:spPr bwMode="auto">
            <a:xfrm>
              <a:off x="1223" y="14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5" name="Rectangle 22"/>
            <p:cNvSpPr>
              <a:spLocks noChangeArrowheads="1"/>
            </p:cNvSpPr>
            <p:nvPr/>
          </p:nvSpPr>
          <p:spPr bwMode="auto">
            <a:xfrm>
              <a:off x="1373" y="14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6" name="Rectangle 23"/>
            <p:cNvSpPr>
              <a:spLocks noChangeArrowheads="1"/>
            </p:cNvSpPr>
            <p:nvPr/>
          </p:nvSpPr>
          <p:spPr bwMode="auto">
            <a:xfrm>
              <a:off x="1656" y="14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7" name="Rectangle 24"/>
            <p:cNvSpPr>
              <a:spLocks noChangeArrowheads="1"/>
            </p:cNvSpPr>
            <p:nvPr/>
          </p:nvSpPr>
          <p:spPr bwMode="auto">
            <a:xfrm>
              <a:off x="5" y="19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Germany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8" name="Rectangle 25"/>
            <p:cNvSpPr>
              <a:spLocks noChangeArrowheads="1"/>
            </p:cNvSpPr>
            <p:nvPr/>
          </p:nvSpPr>
          <p:spPr bwMode="auto">
            <a:xfrm>
              <a:off x="692" y="19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799" name="Rectangle 26"/>
            <p:cNvSpPr>
              <a:spLocks noChangeArrowheads="1"/>
            </p:cNvSpPr>
            <p:nvPr/>
          </p:nvSpPr>
          <p:spPr bwMode="auto">
            <a:xfrm>
              <a:off x="952" y="19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0" name="Rectangle 27"/>
            <p:cNvSpPr>
              <a:spLocks noChangeArrowheads="1"/>
            </p:cNvSpPr>
            <p:nvPr/>
          </p:nvSpPr>
          <p:spPr bwMode="auto">
            <a:xfrm>
              <a:off x="1223" y="19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1" name="Rectangle 28"/>
            <p:cNvSpPr>
              <a:spLocks noChangeArrowheads="1"/>
            </p:cNvSpPr>
            <p:nvPr/>
          </p:nvSpPr>
          <p:spPr bwMode="auto">
            <a:xfrm>
              <a:off x="1373" y="19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2" name="Rectangle 29"/>
            <p:cNvSpPr>
              <a:spLocks noChangeArrowheads="1"/>
            </p:cNvSpPr>
            <p:nvPr/>
          </p:nvSpPr>
          <p:spPr bwMode="auto">
            <a:xfrm>
              <a:off x="1656" y="19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3" name="Rectangle 30"/>
            <p:cNvSpPr>
              <a:spLocks noChangeArrowheads="1"/>
            </p:cNvSpPr>
            <p:nvPr/>
          </p:nvSpPr>
          <p:spPr bwMode="auto">
            <a:xfrm>
              <a:off x="5" y="24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Japan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4" name="Rectangle 31"/>
            <p:cNvSpPr>
              <a:spLocks noChangeArrowheads="1"/>
            </p:cNvSpPr>
            <p:nvPr/>
          </p:nvSpPr>
          <p:spPr bwMode="auto">
            <a:xfrm>
              <a:off x="692" y="24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5" name="Rectangle 32"/>
            <p:cNvSpPr>
              <a:spLocks noChangeArrowheads="1"/>
            </p:cNvSpPr>
            <p:nvPr/>
          </p:nvSpPr>
          <p:spPr bwMode="auto">
            <a:xfrm>
              <a:off x="952" y="24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6" name="Rectangle 33"/>
            <p:cNvSpPr>
              <a:spLocks noChangeArrowheads="1"/>
            </p:cNvSpPr>
            <p:nvPr/>
          </p:nvSpPr>
          <p:spPr bwMode="auto">
            <a:xfrm>
              <a:off x="1223" y="24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7" name="Rectangle 34"/>
            <p:cNvSpPr>
              <a:spLocks noChangeArrowheads="1"/>
            </p:cNvSpPr>
            <p:nvPr/>
          </p:nvSpPr>
          <p:spPr bwMode="auto">
            <a:xfrm>
              <a:off x="1373" y="24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8" name="Rectangle 35"/>
            <p:cNvSpPr>
              <a:spLocks noChangeArrowheads="1"/>
            </p:cNvSpPr>
            <p:nvPr/>
          </p:nvSpPr>
          <p:spPr bwMode="auto">
            <a:xfrm>
              <a:off x="1656" y="24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09" name="Rectangle 36"/>
            <p:cNvSpPr>
              <a:spLocks noChangeArrowheads="1"/>
            </p:cNvSpPr>
            <p:nvPr/>
          </p:nvSpPr>
          <p:spPr bwMode="auto">
            <a:xfrm>
              <a:off x="5" y="29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Sweden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0" name="Rectangle 37"/>
            <p:cNvSpPr>
              <a:spLocks noChangeArrowheads="1"/>
            </p:cNvSpPr>
            <p:nvPr/>
          </p:nvSpPr>
          <p:spPr bwMode="auto">
            <a:xfrm>
              <a:off x="692" y="29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1" name="Rectangle 38"/>
            <p:cNvSpPr>
              <a:spLocks noChangeArrowheads="1"/>
            </p:cNvSpPr>
            <p:nvPr/>
          </p:nvSpPr>
          <p:spPr bwMode="auto">
            <a:xfrm>
              <a:off x="952" y="29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2" name="Rectangle 39"/>
            <p:cNvSpPr>
              <a:spLocks noChangeArrowheads="1"/>
            </p:cNvSpPr>
            <p:nvPr/>
          </p:nvSpPr>
          <p:spPr bwMode="auto">
            <a:xfrm>
              <a:off x="1223" y="29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3" name="Rectangle 40"/>
            <p:cNvSpPr>
              <a:spLocks noChangeArrowheads="1"/>
            </p:cNvSpPr>
            <p:nvPr/>
          </p:nvSpPr>
          <p:spPr bwMode="auto">
            <a:xfrm>
              <a:off x="1373" y="29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4" name="Rectangle 41"/>
            <p:cNvSpPr>
              <a:spLocks noChangeArrowheads="1"/>
            </p:cNvSpPr>
            <p:nvPr/>
          </p:nvSpPr>
          <p:spPr bwMode="auto">
            <a:xfrm>
              <a:off x="1656" y="29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5" name="Rectangle 42"/>
            <p:cNvSpPr>
              <a:spLocks noChangeArrowheads="1"/>
            </p:cNvSpPr>
            <p:nvPr/>
          </p:nvSpPr>
          <p:spPr bwMode="auto">
            <a:xfrm>
              <a:off x="5" y="34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Belgium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6" name="Rectangle 43"/>
            <p:cNvSpPr>
              <a:spLocks noChangeArrowheads="1"/>
            </p:cNvSpPr>
            <p:nvPr/>
          </p:nvSpPr>
          <p:spPr bwMode="auto">
            <a:xfrm>
              <a:off x="692" y="34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7" name="Rectangle 44"/>
            <p:cNvSpPr>
              <a:spLocks noChangeArrowheads="1"/>
            </p:cNvSpPr>
            <p:nvPr/>
          </p:nvSpPr>
          <p:spPr bwMode="auto">
            <a:xfrm>
              <a:off x="952" y="34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8" name="Rectangle 45"/>
            <p:cNvSpPr>
              <a:spLocks noChangeArrowheads="1"/>
            </p:cNvSpPr>
            <p:nvPr/>
          </p:nvSpPr>
          <p:spPr bwMode="auto">
            <a:xfrm>
              <a:off x="1223" y="34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19" name="Rectangle 46"/>
            <p:cNvSpPr>
              <a:spLocks noChangeArrowheads="1"/>
            </p:cNvSpPr>
            <p:nvPr/>
          </p:nvSpPr>
          <p:spPr bwMode="auto">
            <a:xfrm>
              <a:off x="1373" y="34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0" name="Rectangle 47"/>
            <p:cNvSpPr>
              <a:spLocks noChangeArrowheads="1"/>
            </p:cNvSpPr>
            <p:nvPr/>
          </p:nvSpPr>
          <p:spPr bwMode="auto">
            <a:xfrm>
              <a:off x="1656" y="34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1" name="Rectangle 48"/>
            <p:cNvSpPr>
              <a:spLocks noChangeArrowheads="1"/>
            </p:cNvSpPr>
            <p:nvPr/>
          </p:nvSpPr>
          <p:spPr bwMode="auto">
            <a:xfrm>
              <a:off x="5" y="39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Spain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2" name="Rectangle 49"/>
            <p:cNvSpPr>
              <a:spLocks noChangeArrowheads="1"/>
            </p:cNvSpPr>
            <p:nvPr/>
          </p:nvSpPr>
          <p:spPr bwMode="auto">
            <a:xfrm>
              <a:off x="692" y="39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3" name="Rectangle 50"/>
            <p:cNvSpPr>
              <a:spLocks noChangeArrowheads="1"/>
            </p:cNvSpPr>
            <p:nvPr/>
          </p:nvSpPr>
          <p:spPr bwMode="auto">
            <a:xfrm>
              <a:off x="952" y="39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4" name="Rectangle 51"/>
            <p:cNvSpPr>
              <a:spLocks noChangeArrowheads="1"/>
            </p:cNvSpPr>
            <p:nvPr/>
          </p:nvSpPr>
          <p:spPr bwMode="auto">
            <a:xfrm>
              <a:off x="1223" y="39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5" name="Rectangle 52"/>
            <p:cNvSpPr>
              <a:spLocks noChangeArrowheads="1"/>
            </p:cNvSpPr>
            <p:nvPr/>
          </p:nvSpPr>
          <p:spPr bwMode="auto">
            <a:xfrm>
              <a:off x="1373" y="39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6" name="Rectangle 53"/>
            <p:cNvSpPr>
              <a:spLocks noChangeArrowheads="1"/>
            </p:cNvSpPr>
            <p:nvPr/>
          </p:nvSpPr>
          <p:spPr bwMode="auto">
            <a:xfrm>
              <a:off x="1656" y="39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7" name="Rectangle 54"/>
            <p:cNvSpPr>
              <a:spLocks noChangeArrowheads="1"/>
            </p:cNvSpPr>
            <p:nvPr/>
          </p:nvSpPr>
          <p:spPr bwMode="auto">
            <a:xfrm>
              <a:off x="5" y="44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Bulgaria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8" name="Rectangle 55"/>
            <p:cNvSpPr>
              <a:spLocks noChangeArrowheads="1"/>
            </p:cNvSpPr>
            <p:nvPr/>
          </p:nvSpPr>
          <p:spPr bwMode="auto">
            <a:xfrm>
              <a:off x="692" y="44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29" name="Rectangle 56"/>
            <p:cNvSpPr>
              <a:spLocks noChangeArrowheads="1"/>
            </p:cNvSpPr>
            <p:nvPr/>
          </p:nvSpPr>
          <p:spPr bwMode="auto">
            <a:xfrm>
              <a:off x="952" y="44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0" name="Rectangle 57"/>
            <p:cNvSpPr>
              <a:spLocks noChangeArrowheads="1"/>
            </p:cNvSpPr>
            <p:nvPr/>
          </p:nvSpPr>
          <p:spPr bwMode="auto">
            <a:xfrm>
              <a:off x="1223" y="44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1" name="Rectangle 58"/>
            <p:cNvSpPr>
              <a:spLocks noChangeArrowheads="1"/>
            </p:cNvSpPr>
            <p:nvPr/>
          </p:nvSpPr>
          <p:spPr bwMode="auto">
            <a:xfrm>
              <a:off x="1373" y="44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2" name="Rectangle 59"/>
            <p:cNvSpPr>
              <a:spLocks noChangeArrowheads="1"/>
            </p:cNvSpPr>
            <p:nvPr/>
          </p:nvSpPr>
          <p:spPr bwMode="auto">
            <a:xfrm>
              <a:off x="1656" y="44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3" name="Rectangle 60"/>
            <p:cNvSpPr>
              <a:spLocks noChangeArrowheads="1"/>
            </p:cNvSpPr>
            <p:nvPr/>
          </p:nvSpPr>
          <p:spPr bwMode="auto">
            <a:xfrm>
              <a:off x="5" y="49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Switzerland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4" name="Rectangle 61"/>
            <p:cNvSpPr>
              <a:spLocks noChangeArrowheads="1"/>
            </p:cNvSpPr>
            <p:nvPr/>
          </p:nvSpPr>
          <p:spPr bwMode="auto">
            <a:xfrm>
              <a:off x="692" y="49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5" name="Rectangle 62"/>
            <p:cNvSpPr>
              <a:spLocks noChangeArrowheads="1"/>
            </p:cNvSpPr>
            <p:nvPr/>
          </p:nvSpPr>
          <p:spPr bwMode="auto">
            <a:xfrm>
              <a:off x="952" y="49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6" name="Rectangle 63"/>
            <p:cNvSpPr>
              <a:spLocks noChangeArrowheads="1"/>
            </p:cNvSpPr>
            <p:nvPr/>
          </p:nvSpPr>
          <p:spPr bwMode="auto">
            <a:xfrm>
              <a:off x="1223" y="49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7" name="Rectangle 64"/>
            <p:cNvSpPr>
              <a:spLocks noChangeArrowheads="1"/>
            </p:cNvSpPr>
            <p:nvPr/>
          </p:nvSpPr>
          <p:spPr bwMode="auto">
            <a:xfrm>
              <a:off x="1373" y="49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8" name="Rectangle 65"/>
            <p:cNvSpPr>
              <a:spLocks noChangeArrowheads="1"/>
            </p:cNvSpPr>
            <p:nvPr/>
          </p:nvSpPr>
          <p:spPr bwMode="auto">
            <a:xfrm>
              <a:off x="1656" y="49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39" name="Rectangle 66"/>
            <p:cNvSpPr>
              <a:spLocks noChangeArrowheads="1"/>
            </p:cNvSpPr>
            <p:nvPr/>
          </p:nvSpPr>
          <p:spPr bwMode="auto">
            <a:xfrm>
              <a:off x="5" y="54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Latvia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0" name="Rectangle 67"/>
            <p:cNvSpPr>
              <a:spLocks noChangeArrowheads="1"/>
            </p:cNvSpPr>
            <p:nvPr/>
          </p:nvSpPr>
          <p:spPr bwMode="auto">
            <a:xfrm>
              <a:off x="692" y="54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1" name="Rectangle 68"/>
            <p:cNvSpPr>
              <a:spLocks noChangeArrowheads="1"/>
            </p:cNvSpPr>
            <p:nvPr/>
          </p:nvSpPr>
          <p:spPr bwMode="auto">
            <a:xfrm>
              <a:off x="952" y="54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2" name="Rectangle 69"/>
            <p:cNvSpPr>
              <a:spLocks noChangeArrowheads="1"/>
            </p:cNvSpPr>
            <p:nvPr/>
          </p:nvSpPr>
          <p:spPr bwMode="auto">
            <a:xfrm>
              <a:off x="1223" y="54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3" name="Rectangle 70"/>
            <p:cNvSpPr>
              <a:spLocks noChangeArrowheads="1"/>
            </p:cNvSpPr>
            <p:nvPr/>
          </p:nvSpPr>
          <p:spPr bwMode="auto">
            <a:xfrm>
              <a:off x="1373" y="54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4" name="Rectangle 71"/>
            <p:cNvSpPr>
              <a:spLocks noChangeArrowheads="1"/>
            </p:cNvSpPr>
            <p:nvPr/>
          </p:nvSpPr>
          <p:spPr bwMode="auto">
            <a:xfrm>
              <a:off x="1656" y="54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5" name="Rectangle 72"/>
            <p:cNvSpPr>
              <a:spLocks noChangeArrowheads="1"/>
            </p:cNvSpPr>
            <p:nvPr/>
          </p:nvSpPr>
          <p:spPr bwMode="auto">
            <a:xfrm>
              <a:off x="5" y="58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Portugal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6" name="Rectangle 73"/>
            <p:cNvSpPr>
              <a:spLocks noChangeArrowheads="1"/>
            </p:cNvSpPr>
            <p:nvPr/>
          </p:nvSpPr>
          <p:spPr bwMode="auto">
            <a:xfrm>
              <a:off x="692" y="58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7" name="Rectangle 74"/>
            <p:cNvSpPr>
              <a:spLocks noChangeArrowheads="1"/>
            </p:cNvSpPr>
            <p:nvPr/>
          </p:nvSpPr>
          <p:spPr bwMode="auto">
            <a:xfrm>
              <a:off x="952" y="58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8" name="Rectangle 75"/>
            <p:cNvSpPr>
              <a:spLocks noChangeArrowheads="1"/>
            </p:cNvSpPr>
            <p:nvPr/>
          </p:nvSpPr>
          <p:spPr bwMode="auto">
            <a:xfrm>
              <a:off x="1223" y="58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49" name="Rectangle 76"/>
            <p:cNvSpPr>
              <a:spLocks noChangeArrowheads="1"/>
            </p:cNvSpPr>
            <p:nvPr/>
          </p:nvSpPr>
          <p:spPr bwMode="auto">
            <a:xfrm>
              <a:off x="1373" y="58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0" name="Rectangle 77"/>
            <p:cNvSpPr>
              <a:spLocks noChangeArrowheads="1"/>
            </p:cNvSpPr>
            <p:nvPr/>
          </p:nvSpPr>
          <p:spPr bwMode="auto">
            <a:xfrm>
              <a:off x="1656" y="58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1" name="Rectangle 78"/>
            <p:cNvSpPr>
              <a:spLocks noChangeArrowheads="1"/>
            </p:cNvSpPr>
            <p:nvPr/>
          </p:nvSpPr>
          <p:spPr bwMode="auto">
            <a:xfrm>
              <a:off x="5" y="63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Austria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2" name="Rectangle 79"/>
            <p:cNvSpPr>
              <a:spLocks noChangeArrowheads="1"/>
            </p:cNvSpPr>
            <p:nvPr/>
          </p:nvSpPr>
          <p:spPr bwMode="auto">
            <a:xfrm>
              <a:off x="692" y="63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3" name="Rectangle 80"/>
            <p:cNvSpPr>
              <a:spLocks noChangeArrowheads="1"/>
            </p:cNvSpPr>
            <p:nvPr/>
          </p:nvSpPr>
          <p:spPr bwMode="auto">
            <a:xfrm>
              <a:off x="952" y="63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4" name="Rectangle 81"/>
            <p:cNvSpPr>
              <a:spLocks noChangeArrowheads="1"/>
            </p:cNvSpPr>
            <p:nvPr/>
          </p:nvSpPr>
          <p:spPr bwMode="auto">
            <a:xfrm>
              <a:off x="1223" y="63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5" name="Rectangle 82"/>
            <p:cNvSpPr>
              <a:spLocks noChangeArrowheads="1"/>
            </p:cNvSpPr>
            <p:nvPr/>
          </p:nvSpPr>
          <p:spPr bwMode="auto">
            <a:xfrm>
              <a:off x="1373" y="63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6" name="Rectangle 83"/>
            <p:cNvSpPr>
              <a:spLocks noChangeArrowheads="1"/>
            </p:cNvSpPr>
            <p:nvPr/>
          </p:nvSpPr>
          <p:spPr bwMode="auto">
            <a:xfrm>
              <a:off x="1656" y="63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41.0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7" name="Rectangle 84"/>
            <p:cNvSpPr>
              <a:spLocks noChangeArrowheads="1"/>
            </p:cNvSpPr>
            <p:nvPr/>
          </p:nvSpPr>
          <p:spPr bwMode="auto">
            <a:xfrm>
              <a:off x="5" y="68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United Kingdom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8" name="Rectangle 85"/>
            <p:cNvSpPr>
              <a:spLocks noChangeArrowheads="1"/>
            </p:cNvSpPr>
            <p:nvPr/>
          </p:nvSpPr>
          <p:spPr bwMode="auto">
            <a:xfrm>
              <a:off x="692" y="68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59" name="Rectangle 86"/>
            <p:cNvSpPr>
              <a:spLocks noChangeArrowheads="1"/>
            </p:cNvSpPr>
            <p:nvPr/>
          </p:nvSpPr>
          <p:spPr bwMode="auto">
            <a:xfrm>
              <a:off x="952" y="68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0" name="Rectangle 87"/>
            <p:cNvSpPr>
              <a:spLocks noChangeArrowheads="1"/>
            </p:cNvSpPr>
            <p:nvPr/>
          </p:nvSpPr>
          <p:spPr bwMode="auto">
            <a:xfrm>
              <a:off x="1223" y="68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1" name="Rectangle 88"/>
            <p:cNvSpPr>
              <a:spLocks noChangeArrowheads="1"/>
            </p:cNvSpPr>
            <p:nvPr/>
          </p:nvSpPr>
          <p:spPr bwMode="auto">
            <a:xfrm>
              <a:off x="1373" y="68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2" name="Rectangle 89"/>
            <p:cNvSpPr>
              <a:spLocks noChangeArrowheads="1"/>
            </p:cNvSpPr>
            <p:nvPr/>
          </p:nvSpPr>
          <p:spPr bwMode="auto">
            <a:xfrm>
              <a:off x="1656" y="68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3" name="Rectangle 90"/>
            <p:cNvSpPr>
              <a:spLocks noChangeArrowheads="1"/>
            </p:cNvSpPr>
            <p:nvPr/>
          </p:nvSpPr>
          <p:spPr bwMode="auto">
            <a:xfrm>
              <a:off x="5" y="73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Ukraine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4" name="Rectangle 91"/>
            <p:cNvSpPr>
              <a:spLocks noChangeArrowheads="1"/>
            </p:cNvSpPr>
            <p:nvPr/>
          </p:nvSpPr>
          <p:spPr bwMode="auto">
            <a:xfrm>
              <a:off x="692" y="73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5" name="Rectangle 92"/>
            <p:cNvSpPr>
              <a:spLocks noChangeArrowheads="1"/>
            </p:cNvSpPr>
            <p:nvPr/>
          </p:nvSpPr>
          <p:spPr bwMode="auto">
            <a:xfrm>
              <a:off x="952" y="73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6" name="Rectangle 93"/>
            <p:cNvSpPr>
              <a:spLocks noChangeArrowheads="1"/>
            </p:cNvSpPr>
            <p:nvPr/>
          </p:nvSpPr>
          <p:spPr bwMode="auto">
            <a:xfrm>
              <a:off x="1223" y="73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7" name="Rectangle 94"/>
            <p:cNvSpPr>
              <a:spLocks noChangeArrowheads="1"/>
            </p:cNvSpPr>
            <p:nvPr/>
          </p:nvSpPr>
          <p:spPr bwMode="auto">
            <a:xfrm>
              <a:off x="1373" y="73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8" name="Rectangle 95"/>
            <p:cNvSpPr>
              <a:spLocks noChangeArrowheads="1"/>
            </p:cNvSpPr>
            <p:nvPr/>
          </p:nvSpPr>
          <p:spPr bwMode="auto">
            <a:xfrm>
              <a:off x="1656" y="73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69" name="Rectangle 96"/>
            <p:cNvSpPr>
              <a:spLocks noChangeArrowheads="1"/>
            </p:cNvSpPr>
            <p:nvPr/>
          </p:nvSpPr>
          <p:spPr bwMode="auto">
            <a:xfrm>
              <a:off x="5" y="78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France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0" name="Rectangle 97"/>
            <p:cNvSpPr>
              <a:spLocks noChangeArrowheads="1"/>
            </p:cNvSpPr>
            <p:nvPr/>
          </p:nvSpPr>
          <p:spPr bwMode="auto">
            <a:xfrm>
              <a:off x="692" y="78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1" name="Rectangle 98"/>
            <p:cNvSpPr>
              <a:spLocks noChangeArrowheads="1"/>
            </p:cNvSpPr>
            <p:nvPr/>
          </p:nvSpPr>
          <p:spPr bwMode="auto">
            <a:xfrm>
              <a:off x="952" y="78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2" name="Rectangle 99"/>
            <p:cNvSpPr>
              <a:spLocks noChangeArrowheads="1"/>
            </p:cNvSpPr>
            <p:nvPr/>
          </p:nvSpPr>
          <p:spPr bwMode="auto">
            <a:xfrm>
              <a:off x="1223" y="78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3" name="Rectangle 100"/>
            <p:cNvSpPr>
              <a:spLocks noChangeArrowheads="1"/>
            </p:cNvSpPr>
            <p:nvPr/>
          </p:nvSpPr>
          <p:spPr bwMode="auto">
            <a:xfrm>
              <a:off x="1373" y="78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4" name="Rectangle 101"/>
            <p:cNvSpPr>
              <a:spLocks noChangeArrowheads="1"/>
            </p:cNvSpPr>
            <p:nvPr/>
          </p:nvSpPr>
          <p:spPr bwMode="auto">
            <a:xfrm>
              <a:off x="1656" y="78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5" name="Rectangle 102"/>
            <p:cNvSpPr>
              <a:spLocks noChangeArrowheads="1"/>
            </p:cNvSpPr>
            <p:nvPr/>
          </p:nvSpPr>
          <p:spPr bwMode="auto">
            <a:xfrm>
              <a:off x="5" y="83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Estonia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6" name="Rectangle 103"/>
            <p:cNvSpPr>
              <a:spLocks noChangeArrowheads="1"/>
            </p:cNvSpPr>
            <p:nvPr/>
          </p:nvSpPr>
          <p:spPr bwMode="auto">
            <a:xfrm>
              <a:off x="692" y="83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7" name="Rectangle 104"/>
            <p:cNvSpPr>
              <a:spLocks noChangeArrowheads="1"/>
            </p:cNvSpPr>
            <p:nvPr/>
          </p:nvSpPr>
          <p:spPr bwMode="auto">
            <a:xfrm>
              <a:off x="952" y="83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8" name="Rectangle 105"/>
            <p:cNvSpPr>
              <a:spLocks noChangeArrowheads="1"/>
            </p:cNvSpPr>
            <p:nvPr/>
          </p:nvSpPr>
          <p:spPr bwMode="auto">
            <a:xfrm>
              <a:off x="1223" y="83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79" name="Rectangle 106"/>
            <p:cNvSpPr>
              <a:spLocks noChangeArrowheads="1"/>
            </p:cNvSpPr>
            <p:nvPr/>
          </p:nvSpPr>
          <p:spPr bwMode="auto">
            <a:xfrm>
              <a:off x="1373" y="83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0" name="Rectangle 107"/>
            <p:cNvSpPr>
              <a:spLocks noChangeArrowheads="1"/>
            </p:cNvSpPr>
            <p:nvPr/>
          </p:nvSpPr>
          <p:spPr bwMode="auto">
            <a:xfrm>
              <a:off x="1656" y="83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1" name="Rectangle 108"/>
            <p:cNvSpPr>
              <a:spLocks noChangeArrowheads="1"/>
            </p:cNvSpPr>
            <p:nvPr/>
          </p:nvSpPr>
          <p:spPr bwMode="auto">
            <a:xfrm>
              <a:off x="5" y="88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Croatia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2" name="Rectangle 109"/>
            <p:cNvSpPr>
              <a:spLocks noChangeArrowheads="1"/>
            </p:cNvSpPr>
            <p:nvPr/>
          </p:nvSpPr>
          <p:spPr bwMode="auto">
            <a:xfrm>
              <a:off x="692" y="88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3" name="Rectangle 110"/>
            <p:cNvSpPr>
              <a:spLocks noChangeArrowheads="1"/>
            </p:cNvSpPr>
            <p:nvPr/>
          </p:nvSpPr>
          <p:spPr bwMode="auto">
            <a:xfrm>
              <a:off x="952" y="88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4" name="Rectangle 111"/>
            <p:cNvSpPr>
              <a:spLocks noChangeArrowheads="1"/>
            </p:cNvSpPr>
            <p:nvPr/>
          </p:nvSpPr>
          <p:spPr bwMode="auto">
            <a:xfrm>
              <a:off x="1223" y="88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5" name="Rectangle 112"/>
            <p:cNvSpPr>
              <a:spLocks noChangeArrowheads="1"/>
            </p:cNvSpPr>
            <p:nvPr/>
          </p:nvSpPr>
          <p:spPr bwMode="auto">
            <a:xfrm>
              <a:off x="1373" y="88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6" name="Rectangle 113"/>
            <p:cNvSpPr>
              <a:spLocks noChangeArrowheads="1"/>
            </p:cNvSpPr>
            <p:nvPr/>
          </p:nvSpPr>
          <p:spPr bwMode="auto">
            <a:xfrm>
              <a:off x="1656" y="88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7" name="Rectangle 114"/>
            <p:cNvSpPr>
              <a:spLocks noChangeArrowheads="1"/>
            </p:cNvSpPr>
            <p:nvPr/>
          </p:nvSpPr>
          <p:spPr bwMode="auto">
            <a:xfrm>
              <a:off x="5" y="93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Denmark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8" name="Rectangle 115"/>
            <p:cNvSpPr>
              <a:spLocks noChangeArrowheads="1"/>
            </p:cNvSpPr>
            <p:nvPr/>
          </p:nvSpPr>
          <p:spPr bwMode="auto">
            <a:xfrm>
              <a:off x="692" y="93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89" name="Rectangle 116"/>
            <p:cNvSpPr>
              <a:spLocks noChangeArrowheads="1"/>
            </p:cNvSpPr>
            <p:nvPr/>
          </p:nvSpPr>
          <p:spPr bwMode="auto">
            <a:xfrm>
              <a:off x="952" y="93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0" name="Rectangle 117"/>
            <p:cNvSpPr>
              <a:spLocks noChangeArrowheads="1"/>
            </p:cNvSpPr>
            <p:nvPr/>
          </p:nvSpPr>
          <p:spPr bwMode="auto">
            <a:xfrm>
              <a:off x="1223" y="93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1" name="Rectangle 118"/>
            <p:cNvSpPr>
              <a:spLocks noChangeArrowheads="1"/>
            </p:cNvSpPr>
            <p:nvPr/>
          </p:nvSpPr>
          <p:spPr bwMode="auto">
            <a:xfrm>
              <a:off x="1373" y="93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2" name="Rectangle 119"/>
            <p:cNvSpPr>
              <a:spLocks noChangeArrowheads="1"/>
            </p:cNvSpPr>
            <p:nvPr/>
          </p:nvSpPr>
          <p:spPr bwMode="auto">
            <a:xfrm>
              <a:off x="1656" y="93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3" name="Rectangle 120"/>
            <p:cNvSpPr>
              <a:spLocks noChangeArrowheads="1"/>
            </p:cNvSpPr>
            <p:nvPr/>
          </p:nvSpPr>
          <p:spPr bwMode="auto">
            <a:xfrm>
              <a:off x="5" y="98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Finland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4" name="Rectangle 121"/>
            <p:cNvSpPr>
              <a:spLocks noChangeArrowheads="1"/>
            </p:cNvSpPr>
            <p:nvPr/>
          </p:nvSpPr>
          <p:spPr bwMode="auto">
            <a:xfrm>
              <a:off x="692" y="98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5" name="Rectangle 122"/>
            <p:cNvSpPr>
              <a:spLocks noChangeArrowheads="1"/>
            </p:cNvSpPr>
            <p:nvPr/>
          </p:nvSpPr>
          <p:spPr bwMode="auto">
            <a:xfrm>
              <a:off x="952" y="98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6" name="Rectangle 123"/>
            <p:cNvSpPr>
              <a:spLocks noChangeArrowheads="1"/>
            </p:cNvSpPr>
            <p:nvPr/>
          </p:nvSpPr>
          <p:spPr bwMode="auto">
            <a:xfrm>
              <a:off x="1223" y="98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7" name="Rectangle 124"/>
            <p:cNvSpPr>
              <a:spLocks noChangeArrowheads="1"/>
            </p:cNvSpPr>
            <p:nvPr/>
          </p:nvSpPr>
          <p:spPr bwMode="auto">
            <a:xfrm>
              <a:off x="1373" y="98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8" name="Rectangle 125"/>
            <p:cNvSpPr>
              <a:spLocks noChangeArrowheads="1"/>
            </p:cNvSpPr>
            <p:nvPr/>
          </p:nvSpPr>
          <p:spPr bwMode="auto">
            <a:xfrm>
              <a:off x="1656" y="98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899" name="Rectangle 126"/>
            <p:cNvSpPr>
              <a:spLocks noChangeArrowheads="1"/>
            </p:cNvSpPr>
            <p:nvPr/>
          </p:nvSpPr>
          <p:spPr bwMode="auto">
            <a:xfrm>
              <a:off x="5" y="103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Hungary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0" name="Rectangle 127"/>
            <p:cNvSpPr>
              <a:spLocks noChangeArrowheads="1"/>
            </p:cNvSpPr>
            <p:nvPr/>
          </p:nvSpPr>
          <p:spPr bwMode="auto">
            <a:xfrm>
              <a:off x="692" y="103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1" name="Rectangle 128"/>
            <p:cNvSpPr>
              <a:spLocks noChangeArrowheads="1"/>
            </p:cNvSpPr>
            <p:nvPr/>
          </p:nvSpPr>
          <p:spPr bwMode="auto">
            <a:xfrm>
              <a:off x="952" y="103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2" name="Rectangle 129"/>
            <p:cNvSpPr>
              <a:spLocks noChangeArrowheads="1"/>
            </p:cNvSpPr>
            <p:nvPr/>
          </p:nvSpPr>
          <p:spPr bwMode="auto">
            <a:xfrm>
              <a:off x="1223" y="103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3" name="Rectangle 130"/>
            <p:cNvSpPr>
              <a:spLocks noChangeArrowheads="1"/>
            </p:cNvSpPr>
            <p:nvPr/>
          </p:nvSpPr>
          <p:spPr bwMode="auto">
            <a:xfrm>
              <a:off x="1373" y="103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4" name="Rectangle 131"/>
            <p:cNvSpPr>
              <a:spLocks noChangeArrowheads="1"/>
            </p:cNvSpPr>
            <p:nvPr/>
          </p:nvSpPr>
          <p:spPr bwMode="auto">
            <a:xfrm>
              <a:off x="1656" y="103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5" name="Rectangle 132"/>
            <p:cNvSpPr>
              <a:spLocks noChangeArrowheads="1"/>
            </p:cNvSpPr>
            <p:nvPr/>
          </p:nvSpPr>
          <p:spPr bwMode="auto">
            <a:xfrm>
              <a:off x="5" y="107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Norway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6" name="Rectangle 133"/>
            <p:cNvSpPr>
              <a:spLocks noChangeArrowheads="1"/>
            </p:cNvSpPr>
            <p:nvPr/>
          </p:nvSpPr>
          <p:spPr bwMode="auto">
            <a:xfrm>
              <a:off x="692" y="107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7" name="Rectangle 134"/>
            <p:cNvSpPr>
              <a:spLocks noChangeArrowheads="1"/>
            </p:cNvSpPr>
            <p:nvPr/>
          </p:nvSpPr>
          <p:spPr bwMode="auto">
            <a:xfrm>
              <a:off x="952" y="107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8" name="Rectangle 135"/>
            <p:cNvSpPr>
              <a:spLocks noChangeArrowheads="1"/>
            </p:cNvSpPr>
            <p:nvPr/>
          </p:nvSpPr>
          <p:spPr bwMode="auto">
            <a:xfrm>
              <a:off x="1223" y="107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09" name="Rectangle 136"/>
            <p:cNvSpPr>
              <a:spLocks noChangeArrowheads="1"/>
            </p:cNvSpPr>
            <p:nvPr/>
          </p:nvSpPr>
          <p:spPr bwMode="auto">
            <a:xfrm>
              <a:off x="1373" y="107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0" name="Rectangle 137"/>
            <p:cNvSpPr>
              <a:spLocks noChangeArrowheads="1"/>
            </p:cNvSpPr>
            <p:nvPr/>
          </p:nvSpPr>
          <p:spPr bwMode="auto">
            <a:xfrm>
              <a:off x="1656" y="107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1" name="Rectangle 138"/>
            <p:cNvSpPr>
              <a:spLocks noChangeArrowheads="1"/>
            </p:cNvSpPr>
            <p:nvPr/>
          </p:nvSpPr>
          <p:spPr bwMode="auto">
            <a:xfrm>
              <a:off x="5" y="112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Luxembourg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2" name="Rectangle 139"/>
            <p:cNvSpPr>
              <a:spLocks noChangeArrowheads="1"/>
            </p:cNvSpPr>
            <p:nvPr/>
          </p:nvSpPr>
          <p:spPr bwMode="auto">
            <a:xfrm>
              <a:off x="692" y="112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3" name="Rectangle 140"/>
            <p:cNvSpPr>
              <a:spLocks noChangeArrowheads="1"/>
            </p:cNvSpPr>
            <p:nvPr/>
          </p:nvSpPr>
          <p:spPr bwMode="auto">
            <a:xfrm>
              <a:off x="952" y="112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4" name="Rectangle 141"/>
            <p:cNvSpPr>
              <a:spLocks noChangeArrowheads="1"/>
            </p:cNvSpPr>
            <p:nvPr/>
          </p:nvSpPr>
          <p:spPr bwMode="auto">
            <a:xfrm>
              <a:off x="1223" y="112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5" name="Rectangle 142"/>
            <p:cNvSpPr>
              <a:spLocks noChangeArrowheads="1"/>
            </p:cNvSpPr>
            <p:nvPr/>
          </p:nvSpPr>
          <p:spPr bwMode="auto">
            <a:xfrm>
              <a:off x="1373" y="112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57.1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6" name="Rectangle 143"/>
            <p:cNvSpPr>
              <a:spLocks noChangeArrowheads="1"/>
            </p:cNvSpPr>
            <p:nvPr/>
          </p:nvSpPr>
          <p:spPr bwMode="auto">
            <a:xfrm>
              <a:off x="1656" y="112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7" name="Rectangle 144"/>
            <p:cNvSpPr>
              <a:spLocks noChangeArrowheads="1"/>
            </p:cNvSpPr>
            <p:nvPr/>
          </p:nvSpPr>
          <p:spPr bwMode="auto">
            <a:xfrm>
              <a:off x="5" y="117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Slovenia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8" name="Rectangle 145"/>
            <p:cNvSpPr>
              <a:spLocks noChangeArrowheads="1"/>
            </p:cNvSpPr>
            <p:nvPr/>
          </p:nvSpPr>
          <p:spPr bwMode="auto">
            <a:xfrm>
              <a:off x="692" y="117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65.0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19" name="Rectangle 146"/>
            <p:cNvSpPr>
              <a:spLocks noChangeArrowheads="1"/>
            </p:cNvSpPr>
            <p:nvPr/>
          </p:nvSpPr>
          <p:spPr bwMode="auto">
            <a:xfrm>
              <a:off x="952" y="117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0" name="Rectangle 147"/>
            <p:cNvSpPr>
              <a:spLocks noChangeArrowheads="1"/>
            </p:cNvSpPr>
            <p:nvPr/>
          </p:nvSpPr>
          <p:spPr bwMode="auto">
            <a:xfrm>
              <a:off x="1223" y="117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1" name="Rectangle 148"/>
            <p:cNvSpPr>
              <a:spLocks noChangeArrowheads="1"/>
            </p:cNvSpPr>
            <p:nvPr/>
          </p:nvSpPr>
          <p:spPr bwMode="auto">
            <a:xfrm>
              <a:off x="1373" y="117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2" name="Rectangle 149"/>
            <p:cNvSpPr>
              <a:spLocks noChangeArrowheads="1"/>
            </p:cNvSpPr>
            <p:nvPr/>
          </p:nvSpPr>
          <p:spPr bwMode="auto">
            <a:xfrm>
              <a:off x="1656" y="117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3" name="Rectangle 150"/>
            <p:cNvSpPr>
              <a:spLocks noChangeArrowheads="1"/>
            </p:cNvSpPr>
            <p:nvPr/>
          </p:nvSpPr>
          <p:spPr bwMode="auto">
            <a:xfrm>
              <a:off x="5" y="122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Belarus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4" name="Rectangle 151"/>
            <p:cNvSpPr>
              <a:spLocks noChangeArrowheads="1"/>
            </p:cNvSpPr>
            <p:nvPr/>
          </p:nvSpPr>
          <p:spPr bwMode="auto">
            <a:xfrm>
              <a:off x="692" y="122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5" name="Rectangle 152"/>
            <p:cNvSpPr>
              <a:spLocks noChangeArrowheads="1"/>
            </p:cNvSpPr>
            <p:nvPr/>
          </p:nvSpPr>
          <p:spPr bwMode="auto">
            <a:xfrm>
              <a:off x="952" y="122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6" name="Rectangle 153"/>
            <p:cNvSpPr>
              <a:spLocks noChangeArrowheads="1"/>
            </p:cNvSpPr>
            <p:nvPr/>
          </p:nvSpPr>
          <p:spPr bwMode="auto">
            <a:xfrm>
              <a:off x="1223" y="122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7" name="Rectangle 154"/>
            <p:cNvSpPr>
              <a:spLocks noChangeArrowheads="1"/>
            </p:cNvSpPr>
            <p:nvPr/>
          </p:nvSpPr>
          <p:spPr bwMode="auto">
            <a:xfrm>
              <a:off x="1373" y="122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8" name="Rectangle 155"/>
            <p:cNvSpPr>
              <a:spLocks noChangeArrowheads="1"/>
            </p:cNvSpPr>
            <p:nvPr/>
          </p:nvSpPr>
          <p:spPr bwMode="auto">
            <a:xfrm>
              <a:off x="1656" y="122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29" name="Rectangle 156"/>
            <p:cNvSpPr>
              <a:spLocks noChangeArrowheads="1"/>
            </p:cNvSpPr>
            <p:nvPr/>
          </p:nvSpPr>
          <p:spPr bwMode="auto">
            <a:xfrm>
              <a:off x="5" y="127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Romania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0" name="Rectangle 157"/>
            <p:cNvSpPr>
              <a:spLocks noChangeArrowheads="1"/>
            </p:cNvSpPr>
            <p:nvPr/>
          </p:nvSpPr>
          <p:spPr bwMode="auto">
            <a:xfrm>
              <a:off x="692" y="127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1" name="Rectangle 158"/>
            <p:cNvSpPr>
              <a:spLocks noChangeArrowheads="1"/>
            </p:cNvSpPr>
            <p:nvPr/>
          </p:nvSpPr>
          <p:spPr bwMode="auto">
            <a:xfrm>
              <a:off x="952" y="127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2" name="Rectangle 159"/>
            <p:cNvSpPr>
              <a:spLocks noChangeArrowheads="1"/>
            </p:cNvSpPr>
            <p:nvPr/>
          </p:nvSpPr>
          <p:spPr bwMode="auto">
            <a:xfrm>
              <a:off x="1223" y="127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3" name="Rectangle 160"/>
            <p:cNvSpPr>
              <a:spLocks noChangeArrowheads="1"/>
            </p:cNvSpPr>
            <p:nvPr/>
          </p:nvSpPr>
          <p:spPr bwMode="auto">
            <a:xfrm>
              <a:off x="1373" y="127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4" name="Rectangle 161"/>
            <p:cNvSpPr>
              <a:spLocks noChangeArrowheads="1"/>
            </p:cNvSpPr>
            <p:nvPr/>
          </p:nvSpPr>
          <p:spPr bwMode="auto">
            <a:xfrm>
              <a:off x="1656" y="127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2935" name="Rectangle 162"/>
            <p:cNvSpPr>
              <a:spLocks noChangeArrowheads="1"/>
            </p:cNvSpPr>
            <p:nvPr/>
          </p:nvSpPr>
          <p:spPr bwMode="auto">
            <a:xfrm>
              <a:off x="0" y="13239"/>
              <a:ext cx="69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6" name="Rectangle 163"/>
            <p:cNvSpPr>
              <a:spLocks noChangeArrowheads="1"/>
            </p:cNvSpPr>
            <p:nvPr/>
          </p:nvSpPr>
          <p:spPr bwMode="auto">
            <a:xfrm>
              <a:off x="697" y="13239"/>
              <a:ext cx="23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7" name="Rectangle 164"/>
            <p:cNvSpPr>
              <a:spLocks noChangeArrowheads="1"/>
            </p:cNvSpPr>
            <p:nvPr/>
          </p:nvSpPr>
          <p:spPr bwMode="auto">
            <a:xfrm>
              <a:off x="936" y="13239"/>
              <a:ext cx="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8" name="Rectangle 165"/>
            <p:cNvSpPr>
              <a:spLocks noChangeArrowheads="1"/>
            </p:cNvSpPr>
            <p:nvPr/>
          </p:nvSpPr>
          <p:spPr bwMode="auto">
            <a:xfrm>
              <a:off x="967" y="13239"/>
              <a:ext cx="28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39" name="Rectangle 166"/>
            <p:cNvSpPr>
              <a:spLocks noChangeArrowheads="1"/>
            </p:cNvSpPr>
            <p:nvPr/>
          </p:nvSpPr>
          <p:spPr bwMode="auto">
            <a:xfrm>
              <a:off x="1248" y="13239"/>
              <a:ext cx="1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40" name="Rectangle 167"/>
            <p:cNvSpPr>
              <a:spLocks noChangeArrowheads="1"/>
            </p:cNvSpPr>
            <p:nvPr/>
          </p:nvSpPr>
          <p:spPr bwMode="auto">
            <a:xfrm>
              <a:off x="1408" y="13239"/>
              <a:ext cx="29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941" name="Rectangle 168"/>
            <p:cNvSpPr>
              <a:spLocks noChangeArrowheads="1"/>
            </p:cNvSpPr>
            <p:nvPr/>
          </p:nvSpPr>
          <p:spPr bwMode="auto">
            <a:xfrm>
              <a:off x="1701" y="13239"/>
              <a:ext cx="2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2771" name="Rectangle 169"/>
          <p:cNvSpPr>
            <a:spLocks noChangeArrowheads="1"/>
          </p:cNvSpPr>
          <p:nvPr/>
        </p:nvSpPr>
        <p:spPr bwMode="auto">
          <a:xfrm>
            <a:off x="0" y="11071225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Text Box 170"/>
          <p:cNvSpPr txBox="1">
            <a:spLocks noChangeArrowheads="1"/>
          </p:cNvSpPr>
          <p:nvPr/>
        </p:nvSpPr>
        <p:spPr bwMode="auto">
          <a:xfrm>
            <a:off x="4284663" y="765175"/>
            <a:ext cx="374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 in 2000                                     in 2050</a:t>
            </a:r>
          </a:p>
        </p:txBody>
      </p:sp>
      <p:sp>
        <p:nvSpPr>
          <p:cNvPr id="32773" name="Oval 171"/>
          <p:cNvSpPr>
            <a:spLocks noChangeArrowheads="1"/>
          </p:cNvSpPr>
          <p:nvPr/>
        </p:nvSpPr>
        <p:spPr bwMode="auto">
          <a:xfrm>
            <a:off x="5292725" y="1412875"/>
            <a:ext cx="431800" cy="86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0" name="Oval 172"/>
          <p:cNvSpPr>
            <a:spLocks noChangeArrowheads="1"/>
          </p:cNvSpPr>
          <p:nvPr/>
        </p:nvSpPr>
        <p:spPr bwMode="auto">
          <a:xfrm>
            <a:off x="500380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1" name="Oval 173"/>
          <p:cNvSpPr>
            <a:spLocks noChangeArrowheads="1"/>
          </p:cNvSpPr>
          <p:nvPr/>
        </p:nvSpPr>
        <p:spPr bwMode="auto">
          <a:xfrm>
            <a:off x="752475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74"/>
          <p:cNvSpPr txBox="1">
            <a:spLocks noChangeArrowheads="1"/>
          </p:cNvSpPr>
          <p:nvPr/>
        </p:nvSpPr>
        <p:spPr bwMode="auto">
          <a:xfrm>
            <a:off x="395288" y="6165850"/>
            <a:ext cx="3816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Source: Goldstone 2007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40" grpId="0" animBg="1"/>
      <p:bldP spid="841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1131</Words>
  <Application>Microsoft Office PowerPoint</Application>
  <PresentationFormat>On-screen Show (4:3)</PresentationFormat>
  <Paragraphs>295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Trebuchet MS</vt:lpstr>
      <vt:lpstr>Times New Roman</vt:lpstr>
      <vt:lpstr>Tahoma</vt:lpstr>
      <vt:lpstr>ＭＳ Ｐゴシック</vt:lpstr>
      <vt:lpstr>Office Theme</vt:lpstr>
      <vt:lpstr>Worksheet</vt:lpstr>
      <vt:lpstr>Shall the Religious Inherit the Earth? </vt:lpstr>
      <vt:lpstr>Demography in History</vt:lpstr>
      <vt:lpstr>Slide 3</vt:lpstr>
      <vt:lpstr>Slide 4</vt:lpstr>
      <vt:lpstr>So Far, Fukuyama is Right (about the western core)</vt:lpstr>
      <vt:lpstr> Demographic Transition </vt:lpstr>
      <vt:lpstr>Slide 7</vt:lpstr>
      <vt:lpstr>Second Demographic Transition</vt:lpstr>
      <vt:lpstr>World's Oldest Countries, 2000 and 2050</vt:lpstr>
      <vt:lpstr>Slide 10</vt:lpstr>
      <vt:lpstr>Anabaptist Religious Isolates</vt:lpstr>
      <vt:lpstr>Slide 12</vt:lpstr>
      <vt:lpstr>Slide 13</vt:lpstr>
      <vt:lpstr>Slide 14</vt:lpstr>
      <vt:lpstr>Israel: Ultra-Orthodox Jewish Growth</vt:lpstr>
      <vt:lpstr>USA: 20th c Rise of Evangelical Protestants</vt:lpstr>
      <vt:lpstr>Slide 17</vt:lpstr>
      <vt:lpstr>Slide 18</vt:lpstr>
      <vt:lpstr>Ethnic/National Differences Fade, but Intra-Religious Gap Widens</vt:lpstr>
      <vt:lpstr>Slide 20</vt:lpstr>
      <vt:lpstr>Slide 21</vt:lpstr>
      <vt:lpstr>Slide 22</vt:lpstr>
      <vt:lpstr>Islamism and Fertility</vt:lpstr>
      <vt:lpstr>Is Islam Different?</vt:lpstr>
      <vt:lpstr>Slide 25</vt:lpstr>
      <vt:lpstr>Slide 26</vt:lpstr>
      <vt:lpstr>Conclusion: Demographic Trends</vt:lpstr>
      <vt:lpstr>Did it Happen Before?:  The Rise of Christianity </vt:lpstr>
      <vt:lpstr>So what if they replace us?</vt:lpstr>
      <vt:lpstr>Security Issues</vt:lpstr>
      <vt:lpstr>Project Website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 the Religious Inherit the Earth? </dc:title>
  <dc:creator>Windows User</dc:creator>
  <cp:lastModifiedBy>ekaufma</cp:lastModifiedBy>
  <cp:revision>30</cp:revision>
  <dcterms:created xsi:type="dcterms:W3CDTF">2009-01-19T19:50:14Z</dcterms:created>
  <dcterms:modified xsi:type="dcterms:W3CDTF">2009-01-26T20:52:15Z</dcterms:modified>
</cp:coreProperties>
</file>