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3" r:id="rId2"/>
    <p:sldId id="274" r:id="rId3"/>
    <p:sldId id="272" r:id="rId4"/>
    <p:sldId id="267" r:id="rId5"/>
    <p:sldId id="269" r:id="rId6"/>
    <p:sldId id="268" r:id="rId7"/>
    <p:sldId id="259" r:id="rId8"/>
    <p:sldId id="265" r:id="rId9"/>
    <p:sldId id="260" r:id="rId10"/>
    <p:sldId id="270" r:id="rId11"/>
    <p:sldId id="258" r:id="rId12"/>
    <p:sldId id="271" r:id="rId13"/>
    <p:sldId id="263" r:id="rId14"/>
    <p:sldId id="264" r:id="rId15"/>
    <p:sldId id="257" r:id="rId16"/>
    <p:sldId id="276"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1-Data\1-1-work\1-Research\1-1-Projects\z-old\2-Orangeism\1-Public%20Data%20(no%20related%20reading)\1-NI%20Data%20only\1-NI1881-1971census\Religion.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1-Data\1-1-work\1-Research\Articles\Published\11-NI%20dem%20conflict%20&amp;%20Ethnopolitics%20SI\Own\TSXS%20deat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sz="1525" b="1" i="0" u="none" strike="noStrike" baseline="0">
                <a:solidFill>
                  <a:srgbClr val="000000"/>
                </a:solidFill>
                <a:latin typeface="Arial"/>
                <a:ea typeface="Arial"/>
                <a:cs typeface="Arial"/>
              </a:defRPr>
            </a:pPr>
            <a:r>
              <a:rPr lang="en-GB"/>
              <a:t>Proportion Protestant by County, Northern Ireland, 1881-1971</a:t>
            </a:r>
          </a:p>
        </c:rich>
      </c:tx>
      <c:layout>
        <c:manualLayout>
          <c:xMode val="edge"/>
          <c:yMode val="edge"/>
          <c:x val="0.14748218708102345"/>
          <c:y val="3.2183980298087951E-2"/>
        </c:manualLayout>
      </c:layout>
      <c:spPr>
        <a:noFill/>
        <a:ln w="25400">
          <a:noFill/>
        </a:ln>
      </c:spPr>
    </c:title>
    <c:plotArea>
      <c:layout>
        <c:manualLayout>
          <c:layoutTarget val="inner"/>
          <c:xMode val="edge"/>
          <c:yMode val="edge"/>
          <c:x val="4.3165518170055504E-2"/>
          <c:y val="0.15632219001928441"/>
          <c:w val="0.73860997757650737"/>
          <c:h val="0.72873726817813489"/>
        </c:manualLayout>
      </c:layout>
      <c:areaChart>
        <c:grouping val="stacked"/>
        <c:ser>
          <c:idx val="0"/>
          <c:order val="0"/>
          <c:tx>
            <c:strRef>
              <c:f>'Prot Summary'!$A$26</c:f>
              <c:strCache>
                <c:ptCount val="1"/>
                <c:pt idx="0">
                  <c:v>Antrim</c:v>
                </c:pt>
              </c:strCache>
            </c:strRef>
          </c:tx>
          <c:spPr>
            <a:solidFill>
              <a:srgbClr val="9999FF"/>
            </a:solidFill>
            <a:ln w="12700">
              <a:solidFill>
                <a:srgbClr val="000000"/>
              </a:solidFill>
              <a:prstDash val="solid"/>
            </a:ln>
          </c:spPr>
          <c:dLbls>
            <c:spPr>
              <a:noFill/>
              <a:ln w="25400">
                <a:noFill/>
              </a:ln>
            </c:spPr>
            <c:txPr>
              <a:bodyPr/>
              <a:lstStyle/>
              <a:p>
                <a:pPr>
                  <a:defRPr sz="1200" b="0" i="0" u="none" strike="noStrike" baseline="0">
                    <a:solidFill>
                      <a:srgbClr val="000000"/>
                    </a:solidFill>
                    <a:latin typeface="Arial"/>
                    <a:ea typeface="Arial"/>
                    <a:cs typeface="Arial"/>
                  </a:defRPr>
                </a:pPr>
                <a:endParaRPr lang="en-US"/>
              </a:p>
            </c:txPr>
            <c:showVal val="1"/>
          </c:dLbls>
          <c:cat>
            <c:numRef>
              <c:f>'Prot Summary'!$B$25:$J$25</c:f>
              <c:numCache>
                <c:formatCode>General</c:formatCode>
                <c:ptCount val="9"/>
                <c:pt idx="0">
                  <c:v>1881</c:v>
                </c:pt>
                <c:pt idx="1">
                  <c:v>1891</c:v>
                </c:pt>
                <c:pt idx="2">
                  <c:v>1901</c:v>
                </c:pt>
                <c:pt idx="3" formatCode="0">
                  <c:v>1911</c:v>
                </c:pt>
                <c:pt idx="4" formatCode="0">
                  <c:v>1926</c:v>
                </c:pt>
                <c:pt idx="5" formatCode="0">
                  <c:v>1937</c:v>
                </c:pt>
                <c:pt idx="6" formatCode="0">
                  <c:v>1951</c:v>
                </c:pt>
                <c:pt idx="7" formatCode="0">
                  <c:v>1961</c:v>
                </c:pt>
                <c:pt idx="8" formatCode="0">
                  <c:v>1971</c:v>
                </c:pt>
              </c:numCache>
            </c:numRef>
          </c:cat>
          <c:val>
            <c:numRef>
              <c:f>'Prot Summary'!$B$26:$J$26</c:f>
              <c:numCache>
                <c:formatCode>0.0%</c:formatCode>
                <c:ptCount val="9"/>
                <c:pt idx="0">
                  <c:v>0.77345880410487899</c:v>
                </c:pt>
                <c:pt idx="1">
                  <c:v>0.78207129215825033</c:v>
                </c:pt>
                <c:pt idx="2">
                  <c:v>0.79406904992605432</c:v>
                </c:pt>
                <c:pt idx="3">
                  <c:v>0.79495419469318696</c:v>
                </c:pt>
                <c:pt idx="4">
                  <c:v>0.80034774720290291</c:v>
                </c:pt>
                <c:pt idx="5">
                  <c:v>0.79749591158609623</c:v>
                </c:pt>
                <c:pt idx="6">
                  <c:v>0.78158675829612001</c:v>
                </c:pt>
                <c:pt idx="7">
                  <c:v>0.748260663858622</c:v>
                </c:pt>
                <c:pt idx="8">
                  <c:v>0.71717661554716106</c:v>
                </c:pt>
              </c:numCache>
            </c:numRef>
          </c:val>
        </c:ser>
        <c:ser>
          <c:idx val="1"/>
          <c:order val="1"/>
          <c:tx>
            <c:strRef>
              <c:f>'Prot Summary'!$A$27</c:f>
              <c:strCache>
                <c:ptCount val="1"/>
                <c:pt idx="0">
                  <c:v>Belfast</c:v>
                </c:pt>
              </c:strCache>
            </c:strRef>
          </c:tx>
          <c:spPr>
            <a:solidFill>
              <a:srgbClr val="993366"/>
            </a:solidFill>
            <a:ln w="12700">
              <a:solidFill>
                <a:srgbClr val="000000"/>
              </a:solidFill>
              <a:prstDash val="solid"/>
            </a:ln>
          </c:spPr>
          <c:dLbls>
            <c:spPr>
              <a:noFill/>
              <a:ln w="25400">
                <a:noFill/>
              </a:ln>
            </c:spPr>
            <c:txPr>
              <a:bodyPr/>
              <a:lstStyle/>
              <a:p>
                <a:pPr>
                  <a:defRPr sz="1200" b="0" i="0" u="none" strike="noStrike" baseline="0">
                    <a:solidFill>
                      <a:srgbClr val="000000"/>
                    </a:solidFill>
                    <a:latin typeface="Arial"/>
                    <a:ea typeface="Arial"/>
                    <a:cs typeface="Arial"/>
                  </a:defRPr>
                </a:pPr>
                <a:endParaRPr lang="en-US"/>
              </a:p>
            </c:txPr>
            <c:showVal val="1"/>
          </c:dLbls>
          <c:cat>
            <c:numRef>
              <c:f>'Prot Summary'!$B$25:$J$25</c:f>
              <c:numCache>
                <c:formatCode>General</c:formatCode>
                <c:ptCount val="9"/>
                <c:pt idx="0">
                  <c:v>1881</c:v>
                </c:pt>
                <c:pt idx="1">
                  <c:v>1891</c:v>
                </c:pt>
                <c:pt idx="2">
                  <c:v>1901</c:v>
                </c:pt>
                <c:pt idx="3" formatCode="0">
                  <c:v>1911</c:v>
                </c:pt>
                <c:pt idx="4" formatCode="0">
                  <c:v>1926</c:v>
                </c:pt>
                <c:pt idx="5" formatCode="0">
                  <c:v>1937</c:v>
                </c:pt>
                <c:pt idx="6" formatCode="0">
                  <c:v>1951</c:v>
                </c:pt>
                <c:pt idx="7" formatCode="0">
                  <c:v>1961</c:v>
                </c:pt>
                <c:pt idx="8" formatCode="0">
                  <c:v>1971</c:v>
                </c:pt>
              </c:numCache>
            </c:numRef>
          </c:cat>
          <c:val>
            <c:numRef>
              <c:f>'Prot Summary'!$B$27:$J$27</c:f>
              <c:numCache>
                <c:formatCode>0.0%</c:formatCode>
                <c:ptCount val="9"/>
                <c:pt idx="0">
                  <c:v>0.71182767799655966</c:v>
                </c:pt>
                <c:pt idx="1">
                  <c:v>0.73675327212346164</c:v>
                </c:pt>
                <c:pt idx="2">
                  <c:v>0.75659545220230251</c:v>
                </c:pt>
                <c:pt idx="3">
                  <c:v>0.75902901430945324</c:v>
                </c:pt>
                <c:pt idx="4">
                  <c:v>0.77810053237461585</c:v>
                </c:pt>
                <c:pt idx="5">
                  <c:v>0.7700863100740496</c:v>
                </c:pt>
                <c:pt idx="6">
                  <c:v>0.74614646992314404</c:v>
                </c:pt>
                <c:pt idx="7">
                  <c:v>0.71519203878434912</c:v>
                </c:pt>
                <c:pt idx="8">
                  <c:v>0.68884941008418332</c:v>
                </c:pt>
              </c:numCache>
            </c:numRef>
          </c:val>
        </c:ser>
        <c:ser>
          <c:idx val="2"/>
          <c:order val="2"/>
          <c:tx>
            <c:strRef>
              <c:f>'Prot Summary'!$A$28</c:f>
              <c:strCache>
                <c:ptCount val="1"/>
                <c:pt idx="0">
                  <c:v>Armagh</c:v>
                </c:pt>
              </c:strCache>
            </c:strRef>
          </c:tx>
          <c:spPr>
            <a:solidFill>
              <a:srgbClr val="FFFFCC"/>
            </a:solidFill>
            <a:ln w="12700">
              <a:solidFill>
                <a:srgbClr val="000000"/>
              </a:solidFill>
              <a:prstDash val="solid"/>
            </a:ln>
          </c:spPr>
          <c:dLbls>
            <c:spPr>
              <a:noFill/>
              <a:ln w="25400">
                <a:noFill/>
              </a:ln>
            </c:spPr>
            <c:txPr>
              <a:bodyPr/>
              <a:lstStyle/>
              <a:p>
                <a:pPr>
                  <a:defRPr sz="1200" b="0" i="0" u="none" strike="noStrike" baseline="0">
                    <a:solidFill>
                      <a:srgbClr val="000000"/>
                    </a:solidFill>
                    <a:latin typeface="Arial"/>
                    <a:ea typeface="Arial"/>
                    <a:cs typeface="Arial"/>
                  </a:defRPr>
                </a:pPr>
                <a:endParaRPr lang="en-US"/>
              </a:p>
            </c:txPr>
            <c:showVal val="1"/>
          </c:dLbls>
          <c:cat>
            <c:numRef>
              <c:f>'Prot Summary'!$B$25:$J$25</c:f>
              <c:numCache>
                <c:formatCode>General</c:formatCode>
                <c:ptCount val="9"/>
                <c:pt idx="0">
                  <c:v>1881</c:v>
                </c:pt>
                <c:pt idx="1">
                  <c:v>1891</c:v>
                </c:pt>
                <c:pt idx="2">
                  <c:v>1901</c:v>
                </c:pt>
                <c:pt idx="3" formatCode="0">
                  <c:v>1911</c:v>
                </c:pt>
                <c:pt idx="4" formatCode="0">
                  <c:v>1926</c:v>
                </c:pt>
                <c:pt idx="5" formatCode="0">
                  <c:v>1937</c:v>
                </c:pt>
                <c:pt idx="6" formatCode="0">
                  <c:v>1951</c:v>
                </c:pt>
                <c:pt idx="7" formatCode="0">
                  <c:v>1961</c:v>
                </c:pt>
                <c:pt idx="8" formatCode="0">
                  <c:v>1971</c:v>
                </c:pt>
              </c:numCache>
            </c:numRef>
          </c:cat>
          <c:val>
            <c:numRef>
              <c:f>'Prot Summary'!$B$28:$J$28</c:f>
              <c:numCache>
                <c:formatCode>0.0%</c:formatCode>
                <c:ptCount val="9"/>
                <c:pt idx="0">
                  <c:v>0.53603142599753639</c:v>
                </c:pt>
                <c:pt idx="1">
                  <c:v>0.53936450111313494</c:v>
                </c:pt>
                <c:pt idx="2">
                  <c:v>0.54820084215898945</c:v>
                </c:pt>
                <c:pt idx="3">
                  <c:v>0.54671588065607568</c:v>
                </c:pt>
                <c:pt idx="4">
                  <c:v>0.54074875487324892</c:v>
                </c:pt>
                <c:pt idx="5">
                  <c:v>0.53835381695564855</c:v>
                </c:pt>
                <c:pt idx="6">
                  <c:v>0.53262680324673028</c:v>
                </c:pt>
                <c:pt idx="7">
                  <c:v>0.51992627200041797</c:v>
                </c:pt>
                <c:pt idx="8">
                  <c:v>0.48484279501247757</c:v>
                </c:pt>
              </c:numCache>
            </c:numRef>
          </c:val>
        </c:ser>
        <c:ser>
          <c:idx val="3"/>
          <c:order val="3"/>
          <c:tx>
            <c:strRef>
              <c:f>'Prot Summary'!$A$29</c:f>
              <c:strCache>
                <c:ptCount val="1"/>
                <c:pt idx="0">
                  <c:v>Down</c:v>
                </c:pt>
              </c:strCache>
            </c:strRef>
          </c:tx>
          <c:spPr>
            <a:solidFill>
              <a:srgbClr val="CCFFFF"/>
            </a:solidFill>
            <a:ln w="12700">
              <a:solidFill>
                <a:srgbClr val="000000"/>
              </a:solidFill>
              <a:prstDash val="solid"/>
            </a:ln>
          </c:spPr>
          <c:dLbls>
            <c:spPr>
              <a:noFill/>
              <a:ln w="25400">
                <a:noFill/>
              </a:ln>
            </c:spPr>
            <c:txPr>
              <a:bodyPr/>
              <a:lstStyle/>
              <a:p>
                <a:pPr>
                  <a:defRPr sz="1200" b="0" i="0" u="none" strike="noStrike" baseline="0">
                    <a:solidFill>
                      <a:srgbClr val="000000"/>
                    </a:solidFill>
                    <a:latin typeface="Arial"/>
                    <a:ea typeface="Arial"/>
                    <a:cs typeface="Arial"/>
                  </a:defRPr>
                </a:pPr>
                <a:endParaRPr lang="en-US"/>
              </a:p>
            </c:txPr>
            <c:showVal val="1"/>
          </c:dLbls>
          <c:cat>
            <c:numRef>
              <c:f>'Prot Summary'!$B$25:$J$25</c:f>
              <c:numCache>
                <c:formatCode>General</c:formatCode>
                <c:ptCount val="9"/>
                <c:pt idx="0">
                  <c:v>1881</c:v>
                </c:pt>
                <c:pt idx="1">
                  <c:v>1891</c:v>
                </c:pt>
                <c:pt idx="2">
                  <c:v>1901</c:v>
                </c:pt>
                <c:pt idx="3" formatCode="0">
                  <c:v>1911</c:v>
                </c:pt>
                <c:pt idx="4" formatCode="0">
                  <c:v>1926</c:v>
                </c:pt>
                <c:pt idx="5" formatCode="0">
                  <c:v>1937</c:v>
                </c:pt>
                <c:pt idx="6" formatCode="0">
                  <c:v>1951</c:v>
                </c:pt>
                <c:pt idx="7" formatCode="0">
                  <c:v>1961</c:v>
                </c:pt>
                <c:pt idx="8" formatCode="0">
                  <c:v>1971</c:v>
                </c:pt>
              </c:numCache>
            </c:numRef>
          </c:cat>
          <c:val>
            <c:numRef>
              <c:f>'Prot Summary'!$B$29:$J$29</c:f>
              <c:numCache>
                <c:formatCode>0.0%</c:formatCode>
                <c:ptCount val="9"/>
                <c:pt idx="0">
                  <c:v>0.69100286071155159</c:v>
                </c:pt>
                <c:pt idx="1">
                  <c:v>0.70251062462054925</c:v>
                </c:pt>
                <c:pt idx="2">
                  <c:v>0.68688468058031271</c:v>
                </c:pt>
                <c:pt idx="3">
                  <c:v>0.68436586834260882</c:v>
                </c:pt>
                <c:pt idx="4">
                  <c:v>0.6967253611588704</c:v>
                </c:pt>
                <c:pt idx="5">
                  <c:v>0.68927683230116543</c:v>
                </c:pt>
                <c:pt idx="6">
                  <c:v>0.69520768943382127</c:v>
                </c:pt>
                <c:pt idx="7">
                  <c:v>0.7075468968115507</c:v>
                </c:pt>
                <c:pt idx="8">
                  <c:v>0.71025258885889964</c:v>
                </c:pt>
              </c:numCache>
            </c:numRef>
          </c:val>
        </c:ser>
        <c:ser>
          <c:idx val="4"/>
          <c:order val="4"/>
          <c:tx>
            <c:strRef>
              <c:f>'Prot Summary'!$A$30</c:f>
              <c:strCache>
                <c:ptCount val="1"/>
                <c:pt idx="0">
                  <c:v>Fermanagh</c:v>
                </c:pt>
              </c:strCache>
            </c:strRef>
          </c:tx>
          <c:spPr>
            <a:solidFill>
              <a:srgbClr val="660066"/>
            </a:solidFill>
            <a:ln w="12700">
              <a:solidFill>
                <a:srgbClr val="000000"/>
              </a:solidFill>
              <a:prstDash val="solid"/>
            </a:ln>
          </c:spPr>
          <c:dLbls>
            <c:spPr>
              <a:noFill/>
              <a:ln w="25400">
                <a:noFill/>
              </a:ln>
            </c:spPr>
            <c:txPr>
              <a:bodyPr/>
              <a:lstStyle/>
              <a:p>
                <a:pPr>
                  <a:defRPr sz="1200" b="0" i="0" u="none" strike="noStrike" baseline="0">
                    <a:solidFill>
                      <a:srgbClr val="000000"/>
                    </a:solidFill>
                    <a:latin typeface="Arial"/>
                    <a:ea typeface="Arial"/>
                    <a:cs typeface="Arial"/>
                  </a:defRPr>
                </a:pPr>
                <a:endParaRPr lang="en-US"/>
              </a:p>
            </c:txPr>
            <c:showVal val="1"/>
          </c:dLbls>
          <c:cat>
            <c:numRef>
              <c:f>'Prot Summary'!$B$25:$J$25</c:f>
              <c:numCache>
                <c:formatCode>General</c:formatCode>
                <c:ptCount val="9"/>
                <c:pt idx="0">
                  <c:v>1881</c:v>
                </c:pt>
                <c:pt idx="1">
                  <c:v>1891</c:v>
                </c:pt>
                <c:pt idx="2">
                  <c:v>1901</c:v>
                </c:pt>
                <c:pt idx="3" formatCode="0">
                  <c:v>1911</c:v>
                </c:pt>
                <c:pt idx="4" formatCode="0">
                  <c:v>1926</c:v>
                </c:pt>
                <c:pt idx="5" formatCode="0">
                  <c:v>1937</c:v>
                </c:pt>
                <c:pt idx="6" formatCode="0">
                  <c:v>1951</c:v>
                </c:pt>
                <c:pt idx="7" formatCode="0">
                  <c:v>1961</c:v>
                </c:pt>
                <c:pt idx="8" formatCode="0">
                  <c:v>1971</c:v>
                </c:pt>
              </c:numCache>
            </c:numRef>
          </c:cat>
          <c:val>
            <c:numRef>
              <c:f>'Prot Summary'!$B$30:$J$30</c:f>
              <c:numCache>
                <c:formatCode>0.0%</c:formatCode>
                <c:ptCount val="9"/>
                <c:pt idx="0">
                  <c:v>0.4420410231034767</c:v>
                </c:pt>
                <c:pt idx="1">
                  <c:v>0.44584063637589322</c:v>
                </c:pt>
                <c:pt idx="2">
                  <c:v>0.44676753782668499</c:v>
                </c:pt>
                <c:pt idx="3">
                  <c:v>0.43819134484766153</c:v>
                </c:pt>
                <c:pt idx="4">
                  <c:v>0.43950568068566875</c:v>
                </c:pt>
                <c:pt idx="5">
                  <c:v>0.44330468533407263</c:v>
                </c:pt>
                <c:pt idx="6">
                  <c:v>0.44243385480498881</c:v>
                </c:pt>
                <c:pt idx="7">
                  <c:v>0.46555660187417647</c:v>
                </c:pt>
                <c:pt idx="8">
                  <c:v>0.45308740007119891</c:v>
                </c:pt>
              </c:numCache>
            </c:numRef>
          </c:val>
        </c:ser>
        <c:ser>
          <c:idx val="5"/>
          <c:order val="5"/>
          <c:tx>
            <c:strRef>
              <c:f>'Prot Summary'!$A$31</c:f>
              <c:strCache>
                <c:ptCount val="1"/>
                <c:pt idx="0">
                  <c:v>Derry City</c:v>
                </c:pt>
              </c:strCache>
            </c:strRef>
          </c:tx>
          <c:spPr>
            <a:solidFill>
              <a:srgbClr val="FF8080"/>
            </a:solidFill>
            <a:ln w="12700">
              <a:solidFill>
                <a:srgbClr val="000000"/>
              </a:solidFill>
              <a:prstDash val="solid"/>
            </a:ln>
          </c:spPr>
          <c:dLbls>
            <c:spPr>
              <a:noFill/>
              <a:ln w="25400">
                <a:noFill/>
              </a:ln>
            </c:spPr>
            <c:txPr>
              <a:bodyPr/>
              <a:lstStyle/>
              <a:p>
                <a:pPr>
                  <a:defRPr sz="1200" b="0" i="0" u="none" strike="noStrike" baseline="0">
                    <a:solidFill>
                      <a:srgbClr val="000000"/>
                    </a:solidFill>
                    <a:latin typeface="Arial"/>
                    <a:ea typeface="Arial"/>
                    <a:cs typeface="Arial"/>
                  </a:defRPr>
                </a:pPr>
                <a:endParaRPr lang="en-US"/>
              </a:p>
            </c:txPr>
            <c:showVal val="1"/>
          </c:dLbls>
          <c:cat>
            <c:numRef>
              <c:f>'Prot Summary'!$B$25:$J$25</c:f>
              <c:numCache>
                <c:formatCode>General</c:formatCode>
                <c:ptCount val="9"/>
                <c:pt idx="0">
                  <c:v>1881</c:v>
                </c:pt>
                <c:pt idx="1">
                  <c:v>1891</c:v>
                </c:pt>
                <c:pt idx="2">
                  <c:v>1901</c:v>
                </c:pt>
                <c:pt idx="3" formatCode="0">
                  <c:v>1911</c:v>
                </c:pt>
                <c:pt idx="4" formatCode="0">
                  <c:v>1926</c:v>
                </c:pt>
                <c:pt idx="5" formatCode="0">
                  <c:v>1937</c:v>
                </c:pt>
                <c:pt idx="6" formatCode="0">
                  <c:v>1951</c:v>
                </c:pt>
                <c:pt idx="7" formatCode="0">
                  <c:v>1961</c:v>
                </c:pt>
                <c:pt idx="8" formatCode="0">
                  <c:v>1971</c:v>
                </c:pt>
              </c:numCache>
            </c:numRef>
          </c:cat>
          <c:val>
            <c:numRef>
              <c:f>'Prot Summary'!$B$31:$J$31</c:f>
              <c:numCache>
                <c:formatCode>0.0%</c:formatCode>
                <c:ptCount val="9"/>
                <c:pt idx="0">
                  <c:v>0.45455574043284097</c:v>
                </c:pt>
                <c:pt idx="1">
                  <c:v>0.45326779961907393</c:v>
                </c:pt>
                <c:pt idx="2">
                  <c:v>0.44795949062468665</c:v>
                </c:pt>
                <c:pt idx="3">
                  <c:v>0.43788621873467387</c:v>
                </c:pt>
                <c:pt idx="4">
                  <c:v>0.41679095501563629</c:v>
                </c:pt>
                <c:pt idx="5">
                  <c:v>0.40324024346580739</c:v>
                </c:pt>
                <c:pt idx="6">
                  <c:v>0.38502467281699204</c:v>
                </c:pt>
                <c:pt idx="7">
                  <c:v>0.32633288876123612</c:v>
                </c:pt>
                <c:pt idx="8">
                  <c:v>0.24143484516263111</c:v>
                </c:pt>
              </c:numCache>
            </c:numRef>
          </c:val>
        </c:ser>
        <c:ser>
          <c:idx val="6"/>
          <c:order val="6"/>
          <c:tx>
            <c:strRef>
              <c:f>'Prot Summary'!$A$32</c:f>
              <c:strCache>
                <c:ptCount val="1"/>
                <c:pt idx="0">
                  <c:v>Co. Londonderry</c:v>
                </c:pt>
              </c:strCache>
            </c:strRef>
          </c:tx>
          <c:spPr>
            <a:solidFill>
              <a:srgbClr val="0066CC"/>
            </a:solidFill>
            <a:ln w="12700">
              <a:solidFill>
                <a:srgbClr val="000000"/>
              </a:solidFill>
              <a:prstDash val="solid"/>
            </a:ln>
          </c:spPr>
          <c:dLbls>
            <c:spPr>
              <a:noFill/>
              <a:ln w="25400">
                <a:noFill/>
              </a:ln>
            </c:spPr>
            <c:txPr>
              <a:bodyPr/>
              <a:lstStyle/>
              <a:p>
                <a:pPr>
                  <a:defRPr sz="1200" b="0" i="0" u="none" strike="noStrike" baseline="0">
                    <a:solidFill>
                      <a:srgbClr val="000000"/>
                    </a:solidFill>
                    <a:latin typeface="Arial"/>
                    <a:ea typeface="Arial"/>
                    <a:cs typeface="Arial"/>
                  </a:defRPr>
                </a:pPr>
                <a:endParaRPr lang="en-US"/>
              </a:p>
            </c:txPr>
            <c:showVal val="1"/>
          </c:dLbls>
          <c:cat>
            <c:numRef>
              <c:f>'Prot Summary'!$B$25:$J$25</c:f>
              <c:numCache>
                <c:formatCode>General</c:formatCode>
                <c:ptCount val="9"/>
                <c:pt idx="0">
                  <c:v>1881</c:v>
                </c:pt>
                <c:pt idx="1">
                  <c:v>1891</c:v>
                </c:pt>
                <c:pt idx="2">
                  <c:v>1901</c:v>
                </c:pt>
                <c:pt idx="3" formatCode="0">
                  <c:v>1911</c:v>
                </c:pt>
                <c:pt idx="4" formatCode="0">
                  <c:v>1926</c:v>
                </c:pt>
                <c:pt idx="5" formatCode="0">
                  <c:v>1937</c:v>
                </c:pt>
                <c:pt idx="6" formatCode="0">
                  <c:v>1951</c:v>
                </c:pt>
                <c:pt idx="7" formatCode="0">
                  <c:v>1961</c:v>
                </c:pt>
                <c:pt idx="8" formatCode="0">
                  <c:v>1971</c:v>
                </c:pt>
              </c:numCache>
            </c:numRef>
          </c:cat>
          <c:val>
            <c:numRef>
              <c:f>'Prot Summary'!$B$32:$J$32</c:f>
              <c:numCache>
                <c:formatCode>0.0%</c:formatCode>
                <c:ptCount val="9"/>
                <c:pt idx="0">
                  <c:v>0.55589092738391788</c:v>
                </c:pt>
                <c:pt idx="1">
                  <c:v>0.55431586287654022</c:v>
                </c:pt>
                <c:pt idx="2">
                  <c:v>0.58594228413962035</c:v>
                </c:pt>
                <c:pt idx="3">
                  <c:v>0.58457609294406332</c:v>
                </c:pt>
                <c:pt idx="4">
                  <c:v>0.57951144973365309</c:v>
                </c:pt>
                <c:pt idx="5">
                  <c:v>0.57633165724300528</c:v>
                </c:pt>
                <c:pt idx="6">
                  <c:v>0.57104754033697103</c:v>
                </c:pt>
                <c:pt idx="7">
                  <c:v>0.57376962017650723</c:v>
                </c:pt>
                <c:pt idx="8">
                  <c:v>0.54799273004949201</c:v>
                </c:pt>
              </c:numCache>
            </c:numRef>
          </c:val>
        </c:ser>
        <c:ser>
          <c:idx val="7"/>
          <c:order val="7"/>
          <c:tx>
            <c:strRef>
              <c:f>'Prot Summary'!$A$33</c:f>
              <c:strCache>
                <c:ptCount val="1"/>
                <c:pt idx="0">
                  <c:v>Tyrone</c:v>
                </c:pt>
              </c:strCache>
            </c:strRef>
          </c:tx>
          <c:spPr>
            <a:solidFill>
              <a:srgbClr val="CCCCFF"/>
            </a:solidFill>
            <a:ln w="12700">
              <a:solidFill>
                <a:srgbClr val="000000"/>
              </a:solidFill>
              <a:prstDash val="solid"/>
            </a:ln>
          </c:spPr>
          <c:dLbls>
            <c:spPr>
              <a:noFill/>
              <a:ln w="25400">
                <a:noFill/>
              </a:ln>
            </c:spPr>
            <c:txPr>
              <a:bodyPr/>
              <a:lstStyle/>
              <a:p>
                <a:pPr>
                  <a:defRPr sz="1200" b="0" i="0" u="none" strike="noStrike" baseline="0">
                    <a:solidFill>
                      <a:srgbClr val="000000"/>
                    </a:solidFill>
                    <a:latin typeface="Arial"/>
                    <a:ea typeface="Arial"/>
                    <a:cs typeface="Arial"/>
                  </a:defRPr>
                </a:pPr>
                <a:endParaRPr lang="en-US"/>
              </a:p>
            </c:txPr>
            <c:showVal val="1"/>
          </c:dLbls>
          <c:cat>
            <c:numRef>
              <c:f>'Prot Summary'!$B$25:$J$25</c:f>
              <c:numCache>
                <c:formatCode>General</c:formatCode>
                <c:ptCount val="9"/>
                <c:pt idx="0">
                  <c:v>1881</c:v>
                </c:pt>
                <c:pt idx="1">
                  <c:v>1891</c:v>
                </c:pt>
                <c:pt idx="2">
                  <c:v>1901</c:v>
                </c:pt>
                <c:pt idx="3" formatCode="0">
                  <c:v>1911</c:v>
                </c:pt>
                <c:pt idx="4" formatCode="0">
                  <c:v>1926</c:v>
                </c:pt>
                <c:pt idx="5" formatCode="0">
                  <c:v>1937</c:v>
                </c:pt>
                <c:pt idx="6" formatCode="0">
                  <c:v>1951</c:v>
                </c:pt>
                <c:pt idx="7" formatCode="0">
                  <c:v>1961</c:v>
                </c:pt>
                <c:pt idx="8" formatCode="0">
                  <c:v>1971</c:v>
                </c:pt>
              </c:numCache>
            </c:numRef>
          </c:cat>
          <c:val>
            <c:numRef>
              <c:f>'Prot Summary'!$B$33:$J$33</c:f>
              <c:numCache>
                <c:formatCode>0.0%</c:formatCode>
                <c:ptCount val="9"/>
                <c:pt idx="0">
                  <c:v>0.44470182430621236</c:v>
                </c:pt>
                <c:pt idx="1">
                  <c:v>0.45362045729021416</c:v>
                </c:pt>
                <c:pt idx="2">
                  <c:v>0.45270876088385903</c:v>
                </c:pt>
                <c:pt idx="3">
                  <c:v>0.44615007184663374</c:v>
                </c:pt>
                <c:pt idx="4">
                  <c:v>0.44582638226882748</c:v>
                </c:pt>
                <c:pt idx="5">
                  <c:v>0.44803434940162612</c:v>
                </c:pt>
                <c:pt idx="6">
                  <c:v>0.45194059024744193</c:v>
                </c:pt>
                <c:pt idx="7">
                  <c:v>0.4532201607221919</c:v>
                </c:pt>
                <c:pt idx="8">
                  <c:v>0.44338949951331319</c:v>
                </c:pt>
              </c:numCache>
            </c:numRef>
          </c:val>
        </c:ser>
        <c:axId val="83094528"/>
        <c:axId val="105959808"/>
      </c:areaChart>
      <c:catAx>
        <c:axId val="83094528"/>
        <c:scaling>
          <c:orientation val="minMax"/>
        </c:scaling>
        <c:axPos val="b"/>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05959808"/>
        <c:crosses val="autoZero"/>
        <c:auto val="1"/>
        <c:lblAlgn val="ctr"/>
        <c:lblOffset val="100"/>
        <c:tickLblSkip val="1"/>
        <c:tickMarkSkip val="1"/>
      </c:catAx>
      <c:valAx>
        <c:axId val="105959808"/>
        <c:scaling>
          <c:orientation val="minMax"/>
        </c:scaling>
        <c:delete val="1"/>
        <c:axPos val="l"/>
        <c:majorGridlines>
          <c:spPr>
            <a:ln w="3175">
              <a:solidFill>
                <a:srgbClr val="000000"/>
              </a:solidFill>
              <a:prstDash val="solid"/>
            </a:ln>
          </c:spPr>
        </c:majorGridlines>
        <c:numFmt formatCode="0.0%" sourceLinked="1"/>
        <c:tickLblPos val="none"/>
        <c:crossAx val="83094528"/>
        <c:crosses val="autoZero"/>
        <c:crossBetween val="midCat"/>
      </c:valAx>
      <c:spPr>
        <a:solidFill>
          <a:srgbClr val="C0C0C0"/>
        </a:solidFill>
        <a:ln w="12700">
          <a:solidFill>
            <a:srgbClr val="808080"/>
          </a:solidFill>
          <a:prstDash val="solid"/>
        </a:ln>
      </c:spPr>
    </c:plotArea>
    <c:legend>
      <c:legendPos val="r"/>
      <c:layout>
        <c:manualLayout>
          <c:xMode val="edge"/>
          <c:yMode val="edge"/>
          <c:x val="0.82014484523105569"/>
          <c:y val="0.2988512456251024"/>
          <c:w val="0.17026398833744158"/>
          <c:h val="0.44367915696649823"/>
        </c:manualLayout>
      </c:layout>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1"/>
    <c:dispBlanksAs val="zero"/>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a:pPr>
            <a:r>
              <a:rPr lang="en-GB"/>
              <a:t>Protestant Population Change and Catholic Fatalities,</a:t>
            </a:r>
          </a:p>
          <a:p>
            <a:pPr>
              <a:defRPr/>
            </a:pPr>
            <a:r>
              <a:rPr lang="en-GB"/>
              <a:t> 1969-2005</a:t>
            </a:r>
          </a:p>
        </c:rich>
      </c:tx>
      <c:layout>
        <c:manualLayout>
          <c:xMode val="edge"/>
          <c:yMode val="edge"/>
          <c:x val="0.14806933508311476"/>
          <c:y val="0"/>
        </c:manualLayout>
      </c:layout>
    </c:title>
    <c:plotArea>
      <c:layout>
        <c:manualLayout>
          <c:layoutTarget val="inner"/>
          <c:xMode val="edge"/>
          <c:yMode val="edge"/>
          <c:x val="0.1359661343814727"/>
          <c:y val="0.16702579244902088"/>
          <c:w val="0.57134251968503935"/>
          <c:h val="0.78157370953630767"/>
        </c:manualLayout>
      </c:layout>
      <c:lineChart>
        <c:grouping val="standard"/>
        <c:ser>
          <c:idx val="0"/>
          <c:order val="0"/>
          <c:tx>
            <c:strRef>
              <c:f>model!$O$42</c:f>
              <c:strCache>
                <c:ptCount val="1"/>
                <c:pt idx="0">
                  <c:v>Protestant growth rate 1926-71</c:v>
                </c:pt>
              </c:strCache>
            </c:strRef>
          </c:tx>
          <c:spPr>
            <a:ln>
              <a:prstDash val="dash"/>
            </a:ln>
          </c:spPr>
          <c:marker>
            <c:symbol val="none"/>
          </c:marker>
          <c:cat>
            <c:strRef>
              <c:f>model!$N$43:$N$50</c:f>
              <c:strCache>
                <c:ptCount val="8"/>
                <c:pt idx="0">
                  <c:v>Antrim</c:v>
                </c:pt>
                <c:pt idx="1">
                  <c:v>Belfast</c:v>
                </c:pt>
                <c:pt idx="2">
                  <c:v>Armagh</c:v>
                </c:pt>
                <c:pt idx="3">
                  <c:v>Down</c:v>
                </c:pt>
                <c:pt idx="4">
                  <c:v>Fermanagh</c:v>
                </c:pt>
                <c:pt idx="5">
                  <c:v>Derry City</c:v>
                </c:pt>
                <c:pt idx="6">
                  <c:v>Co. Londonderry</c:v>
                </c:pt>
                <c:pt idx="7">
                  <c:v>Tyrone</c:v>
                </c:pt>
              </c:strCache>
            </c:strRef>
          </c:cat>
          <c:val>
            <c:numRef>
              <c:f>model!$O$43:$O$50</c:f>
              <c:numCache>
                <c:formatCode>0.0%</c:formatCode>
                <c:ptCount val="8"/>
                <c:pt idx="0">
                  <c:v>-0.10391874275452473</c:v>
                </c:pt>
                <c:pt idx="1">
                  <c:v>-0.11470384426811142</c:v>
                </c:pt>
                <c:pt idx="2">
                  <c:v>-0.10338620173776575</c:v>
                </c:pt>
                <c:pt idx="3">
                  <c:v>1.9415437493949202E-2</c:v>
                </c:pt>
                <c:pt idx="4">
                  <c:v>3.0902261295784484E-2</c:v>
                </c:pt>
                <c:pt idx="5">
                  <c:v>-0.4207291634877886</c:v>
                </c:pt>
                <c:pt idx="6">
                  <c:v>-5.4388433047608084E-2</c:v>
                </c:pt>
                <c:pt idx="7">
                  <c:v>-5.4659904672148428E-3</c:v>
                </c:pt>
              </c:numCache>
            </c:numRef>
          </c:val>
        </c:ser>
        <c:ser>
          <c:idx val="3"/>
          <c:order val="3"/>
          <c:tx>
            <c:strRef>
              <c:f>model!$R$42</c:f>
              <c:strCache>
                <c:ptCount val="1"/>
                <c:pt idx="0">
                  <c:v>RC Death Rate(para) x 50</c:v>
                </c:pt>
              </c:strCache>
            </c:strRef>
          </c:tx>
          <c:spPr>
            <a:ln w="6350"/>
          </c:spPr>
          <c:marker>
            <c:symbol val="none"/>
          </c:marker>
          <c:val>
            <c:numRef>
              <c:f>model!$R$43:$R$50</c:f>
              <c:numCache>
                <c:formatCode>0.00%</c:formatCode>
                <c:ptCount val="8"/>
                <c:pt idx="0">
                  <c:v>6.4998860659328847E-2</c:v>
                </c:pt>
                <c:pt idx="1">
                  <c:v>0.53042878728909026</c:v>
                </c:pt>
                <c:pt idx="2">
                  <c:v>6.2719330633972351E-2</c:v>
                </c:pt>
                <c:pt idx="3">
                  <c:v>0.1202990583799689</c:v>
                </c:pt>
                <c:pt idx="4">
                  <c:v>5.6654798697103673E-2</c:v>
                </c:pt>
                <c:pt idx="5">
                  <c:v>2.9877350196709972E-2</c:v>
                </c:pt>
                <c:pt idx="6">
                  <c:v>6.9233415650699945E-2</c:v>
                </c:pt>
                <c:pt idx="7">
                  <c:v>2.6573883714143025E-2</c:v>
                </c:pt>
              </c:numCache>
            </c:numRef>
          </c:val>
        </c:ser>
        <c:marker val="1"/>
        <c:axId val="65353984"/>
        <c:axId val="65373696"/>
      </c:lineChart>
      <c:lineChart>
        <c:grouping val="standard"/>
        <c:ser>
          <c:idx val="1"/>
          <c:order val="1"/>
          <c:tx>
            <c:strRef>
              <c:f>model!$P$42</c:f>
              <c:strCache>
                <c:ptCount val="1"/>
                <c:pt idx="0">
                  <c:v>RC Deaths (para)</c:v>
                </c:pt>
              </c:strCache>
            </c:strRef>
          </c:tx>
          <c:marker>
            <c:symbol val="none"/>
          </c:marker>
          <c:cat>
            <c:strRef>
              <c:f>model!$N$43:$N$50</c:f>
              <c:strCache>
                <c:ptCount val="8"/>
                <c:pt idx="0">
                  <c:v>Antrim</c:v>
                </c:pt>
                <c:pt idx="1">
                  <c:v>Belfast</c:v>
                </c:pt>
                <c:pt idx="2">
                  <c:v>Armagh</c:v>
                </c:pt>
                <c:pt idx="3">
                  <c:v>Down</c:v>
                </c:pt>
                <c:pt idx="4">
                  <c:v>Fermanagh</c:v>
                </c:pt>
                <c:pt idx="5">
                  <c:v>Derry City</c:v>
                </c:pt>
                <c:pt idx="6">
                  <c:v>Co. Londonderry</c:v>
                </c:pt>
                <c:pt idx="7">
                  <c:v>Tyrone</c:v>
                </c:pt>
              </c:strCache>
            </c:strRef>
          </c:cat>
          <c:val>
            <c:numRef>
              <c:f>model!$P$43:$P$50</c:f>
              <c:numCache>
                <c:formatCode>0</c:formatCode>
                <c:ptCount val="8"/>
                <c:pt idx="0">
                  <c:v>56</c:v>
                </c:pt>
                <c:pt idx="1">
                  <c:v>484</c:v>
                </c:pt>
                <c:pt idx="2">
                  <c:v>38</c:v>
                </c:pt>
                <c:pt idx="3">
                  <c:v>92</c:v>
                </c:pt>
                <c:pt idx="4">
                  <c:v>14.5</c:v>
                </c:pt>
                <c:pt idx="5">
                  <c:v>10</c:v>
                </c:pt>
                <c:pt idx="6">
                  <c:v>36</c:v>
                </c:pt>
                <c:pt idx="7">
                  <c:v>18.5</c:v>
                </c:pt>
              </c:numCache>
            </c:numRef>
          </c:val>
        </c:ser>
        <c:ser>
          <c:idx val="2"/>
          <c:order val="2"/>
          <c:tx>
            <c:strRef>
              <c:f>model!$Q$42</c:f>
              <c:strCache>
                <c:ptCount val="1"/>
                <c:pt idx="0">
                  <c:v>RC Deaths (tot)</c:v>
                </c:pt>
              </c:strCache>
            </c:strRef>
          </c:tx>
          <c:spPr>
            <a:ln w="41275" cap="flat" cmpd="sng">
              <a:bevel/>
            </a:ln>
          </c:spPr>
          <c:marker>
            <c:symbol val="none"/>
          </c:marker>
          <c:val>
            <c:numRef>
              <c:f>model!$Q$43:$Q$50</c:f>
              <c:numCache>
                <c:formatCode>General</c:formatCode>
                <c:ptCount val="8"/>
                <c:pt idx="0">
                  <c:v>90</c:v>
                </c:pt>
                <c:pt idx="1">
                  <c:v>846</c:v>
                </c:pt>
                <c:pt idx="2">
                  <c:v>169</c:v>
                </c:pt>
                <c:pt idx="3">
                  <c:v>98</c:v>
                </c:pt>
                <c:pt idx="4">
                  <c:v>18</c:v>
                </c:pt>
                <c:pt idx="5">
                  <c:v>109</c:v>
                </c:pt>
                <c:pt idx="6">
                  <c:v>30</c:v>
                </c:pt>
                <c:pt idx="7">
                  <c:v>129</c:v>
                </c:pt>
              </c:numCache>
            </c:numRef>
          </c:val>
        </c:ser>
        <c:marker val="1"/>
        <c:axId val="65440768"/>
        <c:axId val="65411328"/>
      </c:lineChart>
      <c:catAx>
        <c:axId val="65353984"/>
        <c:scaling>
          <c:orientation val="minMax"/>
        </c:scaling>
        <c:axPos val="b"/>
        <c:majorTickMark val="none"/>
        <c:tickLblPos val="nextTo"/>
        <c:crossAx val="65373696"/>
        <c:crosses val="autoZero"/>
        <c:auto val="1"/>
        <c:lblAlgn val="ctr"/>
        <c:lblOffset val="100"/>
      </c:catAx>
      <c:valAx>
        <c:axId val="65373696"/>
        <c:scaling>
          <c:orientation val="minMax"/>
        </c:scaling>
        <c:axPos val="l"/>
        <c:majorGridlines/>
        <c:title>
          <c:tx>
            <c:rich>
              <a:bodyPr rot="0" vert="wordArtVert"/>
              <a:lstStyle/>
              <a:p>
                <a:pPr>
                  <a:defRPr/>
                </a:pPr>
                <a:r>
                  <a:rPr lang="en-GB"/>
                  <a:t>Rate </a:t>
                </a:r>
              </a:p>
            </c:rich>
          </c:tx>
          <c:layout/>
        </c:title>
        <c:numFmt formatCode="0%" sourceLinked="0"/>
        <c:majorTickMark val="none"/>
        <c:tickLblPos val="nextTo"/>
        <c:crossAx val="65353984"/>
        <c:crosses val="autoZero"/>
        <c:crossBetween val="between"/>
      </c:valAx>
      <c:valAx>
        <c:axId val="65411328"/>
        <c:scaling>
          <c:orientation val="minMax"/>
        </c:scaling>
        <c:axPos val="r"/>
        <c:title>
          <c:tx>
            <c:rich>
              <a:bodyPr rot="0" vert="wordArtVert"/>
              <a:lstStyle/>
              <a:p>
                <a:pPr>
                  <a:defRPr/>
                </a:pPr>
                <a:r>
                  <a:rPr lang="en-GB"/>
                  <a:t>Deaths</a:t>
                </a:r>
              </a:p>
            </c:rich>
          </c:tx>
          <c:layout>
            <c:manualLayout>
              <c:xMode val="edge"/>
              <c:yMode val="edge"/>
              <c:x val="0.7742906683616777"/>
              <c:y val="0.3942923480718758"/>
            </c:manualLayout>
          </c:layout>
        </c:title>
        <c:numFmt formatCode="0" sourceLinked="1"/>
        <c:tickLblPos val="nextTo"/>
        <c:crossAx val="65440768"/>
        <c:crosses val="max"/>
        <c:crossBetween val="between"/>
      </c:valAx>
      <c:catAx>
        <c:axId val="65440768"/>
        <c:scaling>
          <c:orientation val="minMax"/>
        </c:scaling>
        <c:delete val="1"/>
        <c:axPos val="b"/>
        <c:tickLblPos val="none"/>
        <c:crossAx val="65411328"/>
        <c:crosses val="autoZero"/>
        <c:auto val="1"/>
        <c:lblAlgn val="ctr"/>
        <c:lblOffset val="100"/>
      </c:catAx>
    </c:plotArea>
    <c:legend>
      <c:legendPos val="r"/>
      <c:layout>
        <c:manualLayout>
          <c:xMode val="edge"/>
          <c:yMode val="edge"/>
          <c:x val="0.8169680109021471"/>
          <c:y val="0.15764231554389035"/>
          <c:w val="0.17441883191289737"/>
          <c:h val="0.84179337999416737"/>
        </c:manualLayout>
      </c:layout>
      <c:spPr>
        <a:ln>
          <a:solidFill>
            <a:srgbClr val="4F81BD">
              <a:shade val="95000"/>
              <a:satMod val="105000"/>
            </a:srgbClr>
          </a:solidFill>
        </a:ln>
      </c:spPr>
    </c:legend>
    <c:plotVisOnly val="1"/>
  </c:chart>
  <c:txPr>
    <a:bodyPr/>
    <a:lstStyle/>
    <a:p>
      <a:pPr>
        <a:defRPr sz="20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9A701-08ED-4B3A-BABE-030727280448}" type="datetimeFigureOut">
              <a:rPr lang="en-GB" smtClean="0"/>
              <a:t>30/03/2012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E34E58-12F8-45D3-9927-E989D383AC85}"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2B37D6B-C0A1-4543-8DCC-BF91D90E8CFA}"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7E34E58-12F8-45D3-9927-E989D383AC85}"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7E34E58-12F8-45D3-9927-E989D383AC85}"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7E34E58-12F8-45D3-9927-E989D383AC85}"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7E34E58-12F8-45D3-9927-E989D383AC85}" type="slidenum">
              <a:rPr lang="en-GB" smtClean="0"/>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7E34E58-12F8-45D3-9927-E989D383AC85}"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7E34E58-12F8-45D3-9927-E989D383AC85}"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7E34E58-12F8-45D3-9927-E989D383AC85}"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7E34E58-12F8-45D3-9927-E989D383AC85}" type="slidenum">
              <a:rPr lang="en-GB" smtClean="0"/>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7E34E58-12F8-45D3-9927-E989D383AC85}" type="slidenum">
              <a:rPr lang="en-GB" smtClean="0"/>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7E34E58-12F8-45D3-9927-E989D383AC85}" type="slidenum">
              <a:rPr lang="en-GB" smtClean="0"/>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7E34E58-12F8-45D3-9927-E989D383AC85}"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5D054-4468-436C-AB6E-719265CFF6B8}" type="slidenum">
              <a:rPr lang="en-US"/>
              <a:pPr/>
              <a:t>5</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7E34E58-12F8-45D3-9927-E989D383AC85}"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7E34E58-12F8-45D3-9927-E989D383AC85}"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7E34E58-12F8-45D3-9927-E989D383AC85}"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7E34E58-12F8-45D3-9927-E989D383AC85}"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5F2583-CA13-4945-B393-9539F8EB245A}" type="datetimeFigureOut">
              <a:rPr lang="en-GB" smtClean="0"/>
              <a:t>30/03/2012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A4B53-A4F5-44C5-90CF-50FA3463BCD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5F2583-CA13-4945-B393-9539F8EB245A}" type="datetimeFigureOut">
              <a:rPr lang="en-GB" smtClean="0"/>
              <a:t>30/03/2012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A4B53-A4F5-44C5-90CF-50FA3463BCD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5F2583-CA13-4945-B393-9539F8EB245A}" type="datetimeFigureOut">
              <a:rPr lang="en-GB" smtClean="0"/>
              <a:t>30/03/2012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A4B53-A4F5-44C5-90CF-50FA3463BCDA}"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D0B572E-2D26-45BE-8773-A510A776692D}"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5F2583-CA13-4945-B393-9539F8EB245A}" type="datetimeFigureOut">
              <a:rPr lang="en-GB" smtClean="0"/>
              <a:t>30/03/2012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A4B53-A4F5-44C5-90CF-50FA3463BCD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5F2583-CA13-4945-B393-9539F8EB245A}" type="datetimeFigureOut">
              <a:rPr lang="en-GB" smtClean="0"/>
              <a:t>30/03/2012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A4B53-A4F5-44C5-90CF-50FA3463BCD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5F2583-CA13-4945-B393-9539F8EB245A}" type="datetimeFigureOut">
              <a:rPr lang="en-GB" smtClean="0"/>
              <a:t>30/03/2012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8A4B53-A4F5-44C5-90CF-50FA3463BCD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5F2583-CA13-4945-B393-9539F8EB245A}" type="datetimeFigureOut">
              <a:rPr lang="en-GB" smtClean="0"/>
              <a:t>30/03/2012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8A4B53-A4F5-44C5-90CF-50FA3463BCD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5F2583-CA13-4945-B393-9539F8EB245A}" type="datetimeFigureOut">
              <a:rPr lang="en-GB" smtClean="0"/>
              <a:t>30/03/2012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8A4B53-A4F5-44C5-90CF-50FA3463BCD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F2583-CA13-4945-B393-9539F8EB245A}" type="datetimeFigureOut">
              <a:rPr lang="en-GB" smtClean="0"/>
              <a:t>30/03/2012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8A4B53-A4F5-44C5-90CF-50FA3463BCD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F2583-CA13-4945-B393-9539F8EB245A}" type="datetimeFigureOut">
              <a:rPr lang="en-GB" smtClean="0"/>
              <a:t>30/03/2012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8A4B53-A4F5-44C5-90CF-50FA3463BCDA}"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F2583-CA13-4945-B393-9539F8EB245A}" type="datetimeFigureOut">
              <a:rPr lang="en-GB" smtClean="0"/>
              <a:t>30/03/2012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8A4B53-A4F5-44C5-90CF-50FA3463BCD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F2583-CA13-4945-B393-9539F8EB245A}" type="datetimeFigureOut">
              <a:rPr lang="en-GB" smtClean="0"/>
              <a:t>30/03/2012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A4B53-A4F5-44C5-90CF-50FA3463BCD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kaufmann@bbk.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sinnfein.ie/contents/13065"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smtClean="0"/>
              <a:t>Demographic Change and Conflict in Northern Ireland: Reconciling Qualitative and Quantitative Evidence</a:t>
            </a:r>
            <a:endParaRPr lang="en-GB" dirty="0"/>
          </a:p>
        </p:txBody>
      </p:sp>
      <p:sp>
        <p:nvSpPr>
          <p:cNvPr id="5" name="Subtitle 4"/>
          <p:cNvSpPr>
            <a:spLocks noGrp="1"/>
          </p:cNvSpPr>
          <p:nvPr>
            <p:ph type="subTitle" idx="1"/>
          </p:nvPr>
        </p:nvSpPr>
        <p:spPr>
          <a:xfrm>
            <a:off x="1331640" y="4581128"/>
            <a:ext cx="6440760" cy="1057672"/>
          </a:xfrm>
        </p:spPr>
        <p:txBody>
          <a:bodyPr>
            <a:normAutofit fontScale="32500" lnSpcReduction="20000"/>
          </a:bodyPr>
          <a:lstStyle/>
          <a:p>
            <a:pPr>
              <a:spcBef>
                <a:spcPts val="0"/>
              </a:spcBef>
            </a:pPr>
            <a:r>
              <a:rPr lang="en-GB" sz="5900" dirty="0" smtClean="0">
                <a:solidFill>
                  <a:schemeClr val="tx1">
                    <a:lumMod val="75000"/>
                    <a:lumOff val="25000"/>
                  </a:schemeClr>
                </a:solidFill>
              </a:rPr>
              <a:t>Eric Kaufmann</a:t>
            </a:r>
          </a:p>
          <a:p>
            <a:pPr>
              <a:spcBef>
                <a:spcPts val="0"/>
              </a:spcBef>
            </a:pPr>
            <a:r>
              <a:rPr lang="en-GB" sz="5900" dirty="0" smtClean="0">
                <a:solidFill>
                  <a:schemeClr val="tx1">
                    <a:lumMod val="75000"/>
                    <a:lumOff val="25000"/>
                  </a:schemeClr>
                </a:solidFill>
              </a:rPr>
              <a:t>Department of Politics</a:t>
            </a:r>
          </a:p>
          <a:p>
            <a:pPr>
              <a:spcBef>
                <a:spcPts val="0"/>
              </a:spcBef>
            </a:pPr>
            <a:r>
              <a:rPr lang="en-GB" sz="5900" dirty="0" smtClean="0">
                <a:solidFill>
                  <a:schemeClr val="tx1">
                    <a:lumMod val="75000"/>
                    <a:lumOff val="25000"/>
                  </a:schemeClr>
                </a:solidFill>
              </a:rPr>
              <a:t>Birkbeck College</a:t>
            </a:r>
          </a:p>
          <a:p>
            <a:pPr>
              <a:spcBef>
                <a:spcPts val="0"/>
              </a:spcBef>
            </a:pPr>
            <a:r>
              <a:rPr lang="en-GB" sz="5900" dirty="0" err="1" smtClean="0">
                <a:solidFill>
                  <a:schemeClr val="tx1">
                    <a:lumMod val="75000"/>
                    <a:lumOff val="25000"/>
                  </a:schemeClr>
                </a:solidFill>
                <a:hlinkClick r:id="rId3"/>
              </a:rPr>
              <a:t>e.kaufmann@bbk.ac.uk</a:t>
            </a:r>
            <a:r>
              <a:rPr lang="en-GB" sz="5900" dirty="0" smtClean="0">
                <a:solidFill>
                  <a:schemeClr val="tx1">
                    <a:lumMod val="75000"/>
                    <a:lumOff val="25000"/>
                  </a:schemeClr>
                </a:solidFill>
              </a:rPr>
              <a:t> </a:t>
            </a:r>
            <a:endParaRPr lang="en-GB" dirty="0">
              <a:solidFill>
                <a:schemeClr val="tx1">
                  <a:lumMod val="75000"/>
                  <a:lumOff val="25000"/>
                </a:schemeClr>
              </a:solidFill>
            </a:endParaRPr>
          </a:p>
        </p:txBody>
      </p:sp>
      <p:pic>
        <p:nvPicPr>
          <p:cNvPr id="6" name="Picture 4" descr="BBKweblogo220x68"/>
          <p:cNvPicPr>
            <a:picLocks noChangeAspect="1" noChangeArrowheads="1"/>
          </p:cNvPicPr>
          <p:nvPr/>
        </p:nvPicPr>
        <p:blipFill>
          <a:blip r:embed="rId4" cstate="print"/>
          <a:srcRect/>
          <a:stretch>
            <a:fillRect/>
          </a:stretch>
        </p:blipFill>
        <p:spPr bwMode="auto">
          <a:xfrm>
            <a:off x="0" y="6210300"/>
            <a:ext cx="2095500" cy="647700"/>
          </a:xfrm>
          <a:prstGeom prst="rect">
            <a:avLst/>
          </a:prstGeom>
          <a:noFill/>
        </p:spPr>
      </p:pic>
      <p:pic>
        <p:nvPicPr>
          <p:cNvPr id="7" name="Picture 5" descr="BBKweblogo220x68"/>
          <p:cNvPicPr>
            <a:picLocks noChangeAspect="1" noChangeArrowheads="1"/>
          </p:cNvPicPr>
          <p:nvPr/>
        </p:nvPicPr>
        <p:blipFill>
          <a:blip r:embed="rId4" cstate="print"/>
          <a:srcRect/>
          <a:stretch>
            <a:fillRect/>
          </a:stretch>
        </p:blipFill>
        <p:spPr bwMode="auto">
          <a:xfrm>
            <a:off x="7048500" y="6210300"/>
            <a:ext cx="2095500" cy="6477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Moderate Orangemen West of Bann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‘Many </a:t>
            </a:r>
            <a:r>
              <a:rPr lang="en-GB" dirty="0"/>
              <a:t>of the [Tyrone] towns and villages now had Protestant minorities and it was felt that we would only be adding to our own local future problems if we were to protest in many of the Districts...the recent atrocity in </a:t>
            </a:r>
            <a:r>
              <a:rPr lang="en-GB" dirty="0" err="1"/>
              <a:t>Omagh</a:t>
            </a:r>
            <a:r>
              <a:rPr lang="en-GB" dirty="0"/>
              <a:t> [bombing of centre] has caused so much grief within all sections of the community that any immediate action over these next weeks and months would be seen as very insensitive</a:t>
            </a:r>
            <a:r>
              <a:rPr lang="en-GB" dirty="0" smtClean="0"/>
              <a:t>'.- Co</a:t>
            </a:r>
            <a:r>
              <a:rPr lang="en-GB" dirty="0"/>
              <a:t>. </a:t>
            </a:r>
            <a:r>
              <a:rPr lang="en-GB" dirty="0" smtClean="0"/>
              <a:t>Tyrone Orange Lodge </a:t>
            </a:r>
            <a:r>
              <a:rPr lang="en-GB" dirty="0"/>
              <a:t>reply to </a:t>
            </a:r>
            <a:r>
              <a:rPr lang="en-GB" dirty="0" smtClean="0"/>
              <a:t>GOLI Parades </a:t>
            </a:r>
            <a:r>
              <a:rPr lang="en-GB" dirty="0"/>
              <a:t>Strategy Committee, 26/08/98</a:t>
            </a:r>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1-Data\1-1-work\1-Research\Articles\Published\11-NI dem conflict &amp; Ethnopolitics SI\Own\1-final\Fig 3.jpg"/>
          <p:cNvPicPr>
            <a:picLocks noChangeAspect="1" noChangeArrowheads="1"/>
          </p:cNvPicPr>
          <p:nvPr/>
        </p:nvPicPr>
        <p:blipFill>
          <a:blip r:embed="rId3" cstate="print"/>
          <a:srcRect/>
          <a:stretch>
            <a:fillRect/>
          </a:stretch>
        </p:blipFill>
        <p:spPr bwMode="auto">
          <a:xfrm>
            <a:off x="142875" y="0"/>
            <a:ext cx="9001125" cy="6858000"/>
          </a:xfrm>
          <a:prstGeom prst="rect">
            <a:avLst/>
          </a:prstGeom>
          <a:noFill/>
        </p:spPr>
      </p:pic>
      <p:sp>
        <p:nvSpPr>
          <p:cNvPr id="5" name="Oval 4"/>
          <p:cNvSpPr/>
          <p:nvPr/>
        </p:nvSpPr>
        <p:spPr>
          <a:xfrm>
            <a:off x="0" y="3356992"/>
            <a:ext cx="2663280"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holy cross.jpg"/>
          <p:cNvPicPr>
            <a:picLocks noGrp="1" noChangeAspect="1"/>
          </p:cNvPicPr>
          <p:nvPr>
            <p:ph idx="1"/>
          </p:nvPr>
        </p:nvPicPr>
        <p:blipFill>
          <a:blip r:embed="rId3" cstate="print"/>
          <a:stretch>
            <a:fillRect/>
          </a:stretch>
        </p:blipFill>
        <p:spPr>
          <a:xfrm>
            <a:off x="0" y="809084"/>
            <a:ext cx="9055262" cy="604891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dirty="0"/>
          </a:p>
        </p:txBody>
      </p:sp>
      <p:sp>
        <p:nvSpPr>
          <p:cNvPr id="9" name="Content Placeholder 8"/>
          <p:cNvSpPr>
            <a:spLocks noGrp="1"/>
          </p:cNvSpPr>
          <p:nvPr>
            <p:ph sz="half" idx="1"/>
          </p:nvPr>
        </p:nvSpPr>
        <p:spPr>
          <a:xfrm>
            <a:off x="0" y="0"/>
            <a:ext cx="5292080" cy="6858000"/>
          </a:xfrm>
        </p:spPr>
        <p:txBody>
          <a:bodyPr>
            <a:normAutofit fontScale="77500" lnSpcReduction="20000"/>
          </a:bodyPr>
          <a:lstStyle/>
          <a:p>
            <a:pPr>
              <a:buNone/>
            </a:pPr>
            <a:endParaRPr lang="en-GB" sz="3100" dirty="0" smtClean="0"/>
          </a:p>
          <a:p>
            <a:pPr>
              <a:buNone/>
            </a:pPr>
            <a:endParaRPr lang="en-GB" sz="3100" dirty="0"/>
          </a:p>
          <a:p>
            <a:pPr>
              <a:buNone/>
            </a:pPr>
            <a:r>
              <a:rPr lang="en-GB" sz="3100" dirty="0" smtClean="0"/>
              <a:t>If you look at </a:t>
            </a:r>
            <a:r>
              <a:rPr lang="en-GB" sz="3100" dirty="0" err="1" smtClean="0"/>
              <a:t>Glenbryn</a:t>
            </a:r>
            <a:r>
              <a:rPr lang="en-GB" sz="3100" dirty="0" smtClean="0"/>
              <a:t> it is really a very small community surrounded by a much larger republican one. People there are hemmed in and they see </a:t>
            </a:r>
            <a:r>
              <a:rPr lang="en-GB" sz="3100" dirty="0" err="1" smtClean="0"/>
              <a:t>Ardoyne</a:t>
            </a:r>
            <a:r>
              <a:rPr lang="en-GB" sz="3100" dirty="0" smtClean="0"/>
              <a:t> expanding constantly. </a:t>
            </a:r>
            <a:r>
              <a:rPr lang="en-GB" sz="3100" b="1" dirty="0" smtClean="0"/>
              <a:t>Continual talk of the rising nationalist population makes people feel that even more. </a:t>
            </a:r>
            <a:r>
              <a:rPr lang="en-GB" sz="3100" dirty="0" smtClean="0"/>
              <a:t>To Protestants in </a:t>
            </a:r>
            <a:r>
              <a:rPr lang="en-GB" sz="3100" dirty="0" err="1" smtClean="0"/>
              <a:t>Glenbryn</a:t>
            </a:r>
            <a:r>
              <a:rPr lang="en-GB" sz="3100" dirty="0" smtClean="0"/>
              <a:t> it feels that if they give away any more ground they will be wiped out as a community. People there are always on the defensive and feel their plight is ignored. The [Holy Cross] protest was a disaster in terms of putting their cause forward </a:t>
            </a:r>
            <a:r>
              <a:rPr lang="en-GB" sz="3100" dirty="0" smtClean="0"/>
              <a:t>but </a:t>
            </a:r>
            <a:r>
              <a:rPr lang="en-GB" sz="3100" dirty="0"/>
              <a:t>it was a genuine expression of their anger and frustration and fear over what is happening in that part of North Belfast.</a:t>
            </a:r>
          </a:p>
          <a:p>
            <a:pPr>
              <a:buNone/>
            </a:pPr>
            <a:r>
              <a:rPr lang="en-GB" dirty="0" smtClean="0"/>
              <a:t> </a:t>
            </a:r>
          </a:p>
          <a:p>
            <a:pPr>
              <a:buNone/>
            </a:pPr>
            <a:endParaRPr lang="en-GB" dirty="0"/>
          </a:p>
        </p:txBody>
      </p:sp>
      <p:pic>
        <p:nvPicPr>
          <p:cNvPr id="11" name="Content Placeholder 10" descr="Billy_Hutchinson.jpg"/>
          <p:cNvPicPr>
            <a:picLocks noGrp="1" noChangeAspect="1"/>
          </p:cNvPicPr>
          <p:nvPr>
            <p:ph sz="half" idx="2"/>
          </p:nvPr>
        </p:nvPicPr>
        <p:blipFill>
          <a:blip r:embed="rId3" cstate="print"/>
          <a:stretch>
            <a:fillRect/>
          </a:stretch>
        </p:blipFill>
        <p:spPr>
          <a:xfrm>
            <a:off x="5220072" y="1498780"/>
            <a:ext cx="3923927" cy="294294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467544" y="260648"/>
            <a:ext cx="8064896" cy="5262979"/>
          </a:xfrm>
          <a:prstGeom prst="rect">
            <a:avLst/>
          </a:prstGeom>
        </p:spPr>
        <p:txBody>
          <a:bodyPr wrap="square">
            <a:spAutoFit/>
          </a:bodyPr>
          <a:lstStyle/>
          <a:p>
            <a:r>
              <a:rPr lang="en-GB" sz="2800" dirty="0"/>
              <a:t>People are apprehensive about the future, they don't know what it is going to bring and often that fear can manifest itself in violence. Before the cease-fires that anger expressed itself in shootings and bombings, and even if people didn't go out and join organisations like the UVF or the UDA they felt that their interests were being looked after by them. Since 1994 people haven't had that and I believe that is part of the reason for the rise in sectarianism at the interfaces. No-one is going out and doing the shootings or the bombings so people from interface areas are more likely to vent their anger on each other.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Catholic Demography and Peace?</a:t>
            </a:r>
            <a:endParaRPr lang="en-GB" dirty="0"/>
          </a:p>
        </p:txBody>
      </p:sp>
      <p:sp>
        <p:nvSpPr>
          <p:cNvPr id="4" name="Content Placeholder 3"/>
          <p:cNvSpPr>
            <a:spLocks noGrp="1"/>
          </p:cNvSpPr>
          <p:nvPr>
            <p:ph sz="half" idx="1"/>
          </p:nvPr>
        </p:nvSpPr>
        <p:spPr/>
        <p:txBody>
          <a:bodyPr>
            <a:noAutofit/>
          </a:bodyPr>
          <a:lstStyle/>
          <a:p>
            <a:r>
              <a:rPr lang="en-GB" sz="2400" dirty="0"/>
              <a:t>“It was possible to persuade The Army that there was an alternative path to a United Ireland than through fighting.  If Catholics had still been at 33% of the population it would have been hard to make the case to them to lay down their weapons.”  </a:t>
            </a:r>
            <a:r>
              <a:rPr lang="en-GB" sz="2400" dirty="0" smtClean="0"/>
              <a:t>- Paul Morland, interview </a:t>
            </a:r>
            <a:r>
              <a:rPr lang="en-GB" sz="2400" dirty="0"/>
              <a:t>with </a:t>
            </a:r>
            <a:r>
              <a:rPr lang="en-GB" sz="2400" dirty="0" err="1"/>
              <a:t>Mitchel</a:t>
            </a:r>
            <a:r>
              <a:rPr lang="en-GB" sz="2400" dirty="0"/>
              <a:t> McLaughlin, 21</a:t>
            </a:r>
            <a:r>
              <a:rPr lang="en-GB" sz="2400" baseline="30000" dirty="0"/>
              <a:t>st</a:t>
            </a:r>
            <a:r>
              <a:rPr lang="en-GB" sz="2400" dirty="0"/>
              <a:t> February 2012</a:t>
            </a:r>
          </a:p>
          <a:p>
            <a:endParaRPr lang="en-GB" sz="2400" dirty="0"/>
          </a:p>
        </p:txBody>
      </p:sp>
      <p:sp>
        <p:nvSpPr>
          <p:cNvPr id="5" name="Content Placeholder 4"/>
          <p:cNvSpPr>
            <a:spLocks noGrp="1"/>
          </p:cNvSpPr>
          <p:nvPr>
            <p:ph sz="half" idx="2"/>
          </p:nvPr>
        </p:nvSpPr>
        <p:spPr>
          <a:xfrm>
            <a:off x="4648200" y="1600200"/>
            <a:ext cx="4244280" cy="4925144"/>
          </a:xfrm>
        </p:spPr>
        <p:txBody>
          <a:bodyPr>
            <a:normAutofit fontScale="77500" lnSpcReduction="20000"/>
          </a:bodyPr>
          <a:lstStyle/>
          <a:p>
            <a:r>
              <a:rPr lang="en-GB" sz="3100" dirty="0" smtClean="0"/>
              <a:t>“Irish </a:t>
            </a:r>
            <a:r>
              <a:rPr lang="en-GB" sz="3100" dirty="0"/>
              <a:t>Unification will happen… The Good Friday Agreement provides a legislative, peaceful and democratic route to achieve this.  And the economic </a:t>
            </a:r>
            <a:r>
              <a:rPr lang="en-GB" sz="3100" b="1" dirty="0"/>
              <a:t>and demographic </a:t>
            </a:r>
            <a:r>
              <a:rPr lang="en-GB" sz="3100" dirty="0"/>
              <a:t>dynamics in Ireland make Irish reunification a realistic objective within a reasonable timescale.”  Sinn Fein Breaking News 25</a:t>
            </a:r>
            <a:r>
              <a:rPr lang="en-GB" sz="3100" baseline="30000" dirty="0"/>
              <a:t>th</a:t>
            </a:r>
            <a:r>
              <a:rPr lang="en-GB" sz="3100" dirty="0"/>
              <a:t> June 2008 </a:t>
            </a:r>
            <a:r>
              <a:rPr lang="en-GB" sz="3100" u="sng" dirty="0">
                <a:hlinkClick r:id="rId3"/>
              </a:rPr>
              <a:t>http://www.sinnfein.ie/contents/13065</a:t>
            </a:r>
            <a:endParaRPr lang="en-GB" sz="3100" dirty="0"/>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fontScale="92500"/>
          </a:bodyPr>
          <a:lstStyle/>
          <a:p>
            <a:r>
              <a:rPr lang="en-GB" dirty="0" smtClean="0"/>
              <a:t>Demography matters for violence, but often not directly, </a:t>
            </a:r>
            <a:r>
              <a:rPr lang="en-GB" dirty="0" err="1" smtClean="0"/>
              <a:t>viz</a:t>
            </a:r>
            <a:r>
              <a:rPr lang="en-GB" dirty="0" smtClean="0"/>
              <a:t>:</a:t>
            </a:r>
          </a:p>
          <a:p>
            <a:pPr lvl="1"/>
            <a:r>
              <a:rPr lang="en-GB" dirty="0" smtClean="0"/>
              <a:t>I.e. Ethno-demographic </a:t>
            </a:r>
            <a:r>
              <a:rPr lang="en-GB" dirty="0"/>
              <a:t>variation over place → Protestant mobilisation in Border counties → Unionist resistance to Catholic civil rights → </a:t>
            </a:r>
            <a:r>
              <a:rPr lang="en-GB" dirty="0" smtClean="0"/>
              <a:t>some Catholic </a:t>
            </a:r>
            <a:r>
              <a:rPr lang="en-GB" dirty="0"/>
              <a:t>support for the IRA → IRA violence</a:t>
            </a:r>
            <a:r>
              <a:rPr lang="en-GB" dirty="0" smtClean="0"/>
              <a:t>.</a:t>
            </a:r>
          </a:p>
          <a:p>
            <a:pPr lvl="1"/>
            <a:r>
              <a:rPr lang="en-GB" dirty="0" smtClean="0"/>
              <a:t>Catholic demographic growth</a:t>
            </a:r>
            <a:r>
              <a:rPr lang="en-GB" dirty="0" smtClean="0"/>
              <a:t> → Shifting calculation of ballot box v </a:t>
            </a:r>
            <a:r>
              <a:rPr lang="en-GB" dirty="0" err="1" smtClean="0"/>
              <a:t>armalite</a:t>
            </a:r>
            <a:r>
              <a:rPr lang="en-GB" dirty="0" smtClean="0"/>
              <a:t> → IRA demilitarise</a:t>
            </a:r>
          </a:p>
          <a:p>
            <a:pPr lvl="1"/>
            <a:r>
              <a:rPr lang="en-GB" dirty="0" smtClean="0"/>
              <a:t>Catholic growth</a:t>
            </a:r>
            <a:r>
              <a:rPr lang="en-GB" dirty="0" smtClean="0"/>
              <a:t> → Public Housing Decisions → Territorial pressure </a:t>
            </a:r>
            <a:r>
              <a:rPr lang="en-GB" dirty="0" smtClean="0"/>
              <a:t>on interfaces</a:t>
            </a:r>
            <a:r>
              <a:rPr lang="en-GB" dirty="0" smtClean="0"/>
              <a:t> → Unionist violence</a:t>
            </a:r>
            <a:endParaRPr lang="en-GB" dirty="0"/>
          </a:p>
          <a:p>
            <a:pPr lvl="1"/>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Shameless plug</a:t>
            </a:r>
            <a:endParaRPr lang="en-GB" dirty="0"/>
          </a:p>
        </p:txBody>
      </p:sp>
      <p:pic>
        <p:nvPicPr>
          <p:cNvPr id="6" name="Picture 2"/>
          <p:cNvPicPr>
            <a:picLocks noGrp="1" noChangeAspect="1" noChangeArrowheads="1"/>
          </p:cNvPicPr>
          <p:nvPr>
            <p:ph idx="1"/>
          </p:nvPr>
        </p:nvPicPr>
        <p:blipFill>
          <a:blip r:embed="rId3" cstate="print"/>
          <a:srcRect l="28532" t="37225" r="16903" b="15045"/>
          <a:stretch>
            <a:fillRect/>
          </a:stretch>
        </p:blipFill>
        <p:spPr bwMode="auto">
          <a:xfrm>
            <a:off x="395536" y="1556792"/>
            <a:ext cx="8563709" cy="42116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GB" dirty="0" smtClean="0"/>
              <a:t>Unionist Pressure and Catholic Emigration</a:t>
            </a:r>
            <a:endParaRPr lang="en-GB" dirty="0"/>
          </a:p>
        </p:txBody>
      </p:sp>
      <p:sp>
        <p:nvSpPr>
          <p:cNvPr id="3" name="Content Placeholder 2"/>
          <p:cNvSpPr>
            <a:spLocks noGrp="1"/>
          </p:cNvSpPr>
          <p:nvPr>
            <p:ph idx="1"/>
          </p:nvPr>
        </p:nvSpPr>
        <p:spPr>
          <a:xfrm>
            <a:off x="323528" y="1196752"/>
            <a:ext cx="8291264" cy="4929411"/>
          </a:xfrm>
        </p:spPr>
        <p:txBody>
          <a:bodyPr>
            <a:noAutofit/>
          </a:bodyPr>
          <a:lstStyle/>
          <a:p>
            <a:r>
              <a:rPr lang="en-GB" sz="2000" dirty="0" smtClean="0"/>
              <a:t>‘Protesting </a:t>
            </a:r>
            <a:r>
              <a:rPr lang="en-GB" sz="2000" dirty="0"/>
              <a:t>strongly against the action of our Ulster and Protestant government in permitting the appointment of a Roman Catholic to be in charge of the allocation of houses built in county Tyrone, Fermanagh, South Derry and a large part of the county of Armagh [areas with an even ethnic balance]....We feel that </a:t>
            </a:r>
            <a:r>
              <a:rPr lang="en-GB" sz="2000" b="1" dirty="0"/>
              <a:t>all our endeavours </a:t>
            </a:r>
            <a:r>
              <a:rPr lang="en-GB" sz="2000" b="1" dirty="0" smtClean="0"/>
              <a:t>to increase </a:t>
            </a:r>
            <a:r>
              <a:rPr lang="en-GB" sz="2000" b="1" dirty="0"/>
              <a:t>the Unionist majority</a:t>
            </a:r>
            <a:r>
              <a:rPr lang="en-GB" sz="2000" dirty="0"/>
              <a:t> have been brought to nought by the action of this unacceptable person who has for instance allocated over 90 percent of houses in </a:t>
            </a:r>
            <a:r>
              <a:rPr lang="en-GB" sz="2000" dirty="0" err="1"/>
              <a:t>Keady</a:t>
            </a:r>
            <a:r>
              <a:rPr lang="en-GB" sz="2000" dirty="0"/>
              <a:t> [a South Armagh town with a Catholic majority of 79 percent in 1971] to RC Republicans. We demand their immediate withdrawal from their position of responsibility.' </a:t>
            </a:r>
            <a:r>
              <a:rPr lang="en-GB" sz="2000" dirty="0" smtClean="0"/>
              <a:t>– N. Armagh Unionist party branch to </a:t>
            </a:r>
            <a:r>
              <a:rPr lang="en-GB" sz="2000" dirty="0" err="1" smtClean="0"/>
              <a:t>Glengall</a:t>
            </a:r>
            <a:r>
              <a:rPr lang="en-GB" sz="2000" dirty="0" smtClean="0"/>
              <a:t> St. headquarters, 1950 (Patterson &amp; Kaufmann 2007: 50)</a:t>
            </a:r>
            <a:br>
              <a:rPr lang="en-GB" sz="2000" dirty="0" smtClean="0"/>
            </a:br>
            <a:r>
              <a:rPr lang="en-GB" sz="2000" dirty="0" smtClean="0"/>
              <a:t/>
            </a:r>
            <a:br>
              <a:rPr lang="en-GB" sz="2000" dirty="0" smtClean="0"/>
            </a:br>
            <a:r>
              <a:rPr lang="en-GB" sz="2000" dirty="0"/>
              <a:t> </a:t>
            </a:r>
            <a:r>
              <a:rPr lang="en-GB" sz="2000" dirty="0" smtClean="0"/>
              <a:t/>
            </a:r>
            <a:br>
              <a:rPr lang="en-GB" sz="2000" dirty="0" smtClean="0"/>
            </a:br>
            <a:r>
              <a:rPr lang="en-GB" sz="2000" dirty="0" smtClean="0"/>
              <a:t>Also </a:t>
            </a:r>
            <a:r>
              <a:rPr lang="en-GB" sz="2000" dirty="0"/>
              <a:t>a reference from Fermanagh Orange county minute book of </a:t>
            </a:r>
            <a:r>
              <a:rPr lang="en-GB" sz="2000" dirty="0" smtClean="0"/>
              <a:t>1951</a:t>
            </a:r>
            <a:r>
              <a:rPr lang="en-GB" sz="2000" dirty="0"/>
              <a:t> to land being bought by minister of agriculture and sold to </a:t>
            </a:r>
            <a:r>
              <a:rPr lang="en-GB" sz="2000" dirty="0" smtClean="0"/>
              <a:t>Catholics </a:t>
            </a:r>
            <a:r>
              <a:rPr lang="en-GB" sz="2000" b="1" dirty="0"/>
              <a:t>'in areas where [we] could ill afford to lose property to the other side' because our ‘majority was very slender’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Catholic Emigration</a:t>
            </a:r>
            <a:endParaRPr lang="en-GB" dirty="0"/>
          </a:p>
        </p:txBody>
      </p:sp>
      <p:sp>
        <p:nvSpPr>
          <p:cNvPr id="3" name="Content Placeholder 2"/>
          <p:cNvSpPr>
            <a:spLocks noGrp="1"/>
          </p:cNvSpPr>
          <p:nvPr>
            <p:ph idx="1"/>
          </p:nvPr>
        </p:nvSpPr>
        <p:spPr/>
        <p:txBody>
          <a:bodyPr/>
          <a:lstStyle/>
          <a:p>
            <a:r>
              <a:rPr lang="en-GB" dirty="0" smtClean="0"/>
              <a:t>“Though </a:t>
            </a:r>
            <a:r>
              <a:rPr lang="en-GB" dirty="0"/>
              <a:t>they formed just 35 percent of Northern Ireland's population, Catholics made up 60 percent of its emigrants. The disproportionate losses among Catholics in the 15-40 age cohort reversed the gains that would otherwise have accrued to the Catholic community. Indeed, the 20-24 age cohort was 25 percent smaller than the 15-19 cohort in 1971</a:t>
            </a:r>
            <a:r>
              <a:rPr lang="en-GB" dirty="0" smtClean="0"/>
              <a:t>.” – Leuprecht 2012</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aphicFrame>
        <p:nvGraphicFramePr>
          <p:cNvPr id="5" name="Chart 4"/>
          <p:cNvGraphicFramePr>
            <a:graphicFrameLocks/>
          </p:cNvGraphicFramePr>
          <p:nvPr/>
        </p:nvGraphicFramePr>
        <p:xfrm>
          <a:off x="0" y="836712"/>
          <a:ext cx="9144000" cy="52565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p:txBody>
          <a:bodyPr>
            <a:normAutofit fontScale="90000"/>
          </a:bodyPr>
          <a:lstStyle/>
          <a:p>
            <a:r>
              <a:rPr lang="en-GB"/>
              <a:t>Demography and Ethnic Conflict: Northern Ireland</a:t>
            </a:r>
          </a:p>
        </p:txBody>
      </p:sp>
      <p:sp>
        <p:nvSpPr>
          <p:cNvPr id="32772" name="Rectangle 1028"/>
          <p:cNvSpPr>
            <a:spLocks noGrp="1" noChangeArrowheads="1"/>
          </p:cNvSpPr>
          <p:nvPr>
            <p:ph type="body" sz="half" idx="2"/>
          </p:nvPr>
        </p:nvSpPr>
        <p:spPr/>
        <p:txBody>
          <a:bodyPr/>
          <a:lstStyle/>
          <a:p>
            <a:pPr fontAlgn="t"/>
            <a:r>
              <a:rPr lang="en-GB" sz="2400" b="1"/>
              <a:t>"The basic fear of Protestants in Northern Ireland is that they will be outbred by the Roman Catholics. It is as simple as that."  - Terence O’ Neill, Unionist PM of Northern Ireland after resigning, 1969</a:t>
            </a:r>
          </a:p>
          <a:p>
            <a:endParaRPr lang="en-GB" sz="2400"/>
          </a:p>
        </p:txBody>
      </p:sp>
      <p:pic>
        <p:nvPicPr>
          <p:cNvPr id="32774" name="Picture 1030" descr="oneill_terence"/>
          <p:cNvPicPr>
            <a:picLocks noChangeAspect="1" noChangeArrowheads="1"/>
          </p:cNvPicPr>
          <p:nvPr>
            <p:ph type="clipArt" sz="half" idx="1"/>
          </p:nvPr>
        </p:nvPicPr>
        <p:blipFill>
          <a:blip r:embed="rId3" cstate="print"/>
          <a:srcRect/>
          <a:stretch>
            <a:fillRect/>
          </a:stretch>
        </p:blipFill>
        <p:spPr>
          <a:xfrm>
            <a:off x="993775" y="1981200"/>
            <a:ext cx="3194050" cy="4114800"/>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0" y="0"/>
          <a:ext cx="8676456"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3074" name="Picture 2" descr="C:\1-Data\1-1-work\1-Research\Articles\Published\11-NI dem conflict &amp; Ethnopolitics SI\Own\1-final\Fig 5.jpg"/>
          <p:cNvPicPr>
            <a:picLocks noChangeAspect="1" noChangeArrowheads="1"/>
          </p:cNvPicPr>
          <p:nvPr/>
        </p:nvPicPr>
        <p:blipFill>
          <a:blip r:embed="rId3" cstate="print"/>
          <a:srcRect/>
          <a:stretch>
            <a:fillRect/>
          </a:stretch>
        </p:blipFill>
        <p:spPr bwMode="auto">
          <a:xfrm>
            <a:off x="71437" y="0"/>
            <a:ext cx="9001125"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2050" name="Picture 2" descr="C:\1-Data\1-1-work\1-Research\Articles\Published\11-NI dem conflict &amp; Ethnopolitics SI\Own\1-final\Fig 4.jpg"/>
          <p:cNvPicPr>
            <a:picLocks noChangeAspect="1" noChangeArrowheads="1"/>
          </p:cNvPicPr>
          <p:nvPr/>
        </p:nvPicPr>
        <p:blipFill>
          <a:blip r:embed="rId3" cstate="print"/>
          <a:srcRect/>
          <a:stretch>
            <a:fillRect/>
          </a:stretch>
        </p:blipFill>
        <p:spPr bwMode="auto">
          <a:xfrm>
            <a:off x="71437" y="0"/>
            <a:ext cx="9001125"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098" name="Picture 2" descr="C:\1-Data\1-1-work\1-Research\Articles\Published\11-NI dem conflict &amp; Ethnopolitics SI\Own\1-final\Fig 6.jpg"/>
          <p:cNvPicPr>
            <a:picLocks noChangeAspect="1" noChangeArrowheads="1"/>
          </p:cNvPicPr>
          <p:nvPr/>
        </p:nvPicPr>
        <p:blipFill>
          <a:blip r:embed="rId3" cstate="print"/>
          <a:srcRect/>
          <a:stretch>
            <a:fillRect/>
          </a:stretch>
        </p:blipFill>
        <p:spPr bwMode="auto">
          <a:xfrm>
            <a:off x="71437" y="0"/>
            <a:ext cx="9001125"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727</Words>
  <Application>Microsoft Office PowerPoint</Application>
  <PresentationFormat>On-screen Show (4:3)</PresentationFormat>
  <Paragraphs>49</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Demographic Change and Conflict in Northern Ireland: Reconciling Qualitative and Quantitative Evidence</vt:lpstr>
      <vt:lpstr>Unionist Pressure and Catholic Emigration</vt:lpstr>
      <vt:lpstr>Catholic Emigration</vt:lpstr>
      <vt:lpstr>Slide 4</vt:lpstr>
      <vt:lpstr>Demography and Ethnic Conflict: Northern Ireland</vt:lpstr>
      <vt:lpstr>Slide 6</vt:lpstr>
      <vt:lpstr>Slide 7</vt:lpstr>
      <vt:lpstr>Slide 8</vt:lpstr>
      <vt:lpstr>Slide 9</vt:lpstr>
      <vt:lpstr>Moderate Orangemen West of Bann</vt:lpstr>
      <vt:lpstr>Slide 11</vt:lpstr>
      <vt:lpstr>Slide 12</vt:lpstr>
      <vt:lpstr>Slide 13</vt:lpstr>
      <vt:lpstr>Slide 14</vt:lpstr>
      <vt:lpstr>Catholic Demography and Peace?</vt:lpstr>
      <vt:lpstr>Conclusion</vt:lpstr>
      <vt:lpstr>Shameless plug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Kaufmann</dc:creator>
  <cp:lastModifiedBy>Eric Kaufmann</cp:lastModifiedBy>
  <cp:revision>8</cp:revision>
  <dcterms:created xsi:type="dcterms:W3CDTF">2012-03-30T16:31:50Z</dcterms:created>
  <dcterms:modified xsi:type="dcterms:W3CDTF">2012-03-30T17:46:30Z</dcterms:modified>
</cp:coreProperties>
</file>